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3"/>
  </p:notesMasterIdLst>
  <p:sldIdLst>
    <p:sldId id="278" r:id="rId5"/>
    <p:sldId id="291" r:id="rId6"/>
    <p:sldId id="292" r:id="rId7"/>
    <p:sldId id="293" r:id="rId8"/>
    <p:sldId id="290" r:id="rId9"/>
    <p:sldId id="326" r:id="rId10"/>
    <p:sldId id="327" r:id="rId11"/>
    <p:sldId id="328" r:id="rId12"/>
  </p:sldIdLst>
  <p:sldSz cx="36576000" cy="20574000"/>
  <p:notesSz cx="10234613" cy="7104063"/>
  <p:defaultTextStyle>
    <a:defPPr>
      <a:defRPr lang="de-DE"/>
    </a:defPPr>
    <a:lvl1pPr marL="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1pPr>
    <a:lvl2pPr marL="13716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2pPr>
    <a:lvl3pPr marL="27432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3pPr>
    <a:lvl4pPr marL="41148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4pPr>
    <a:lvl5pPr marL="54864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5pPr>
    <a:lvl6pPr marL="68580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6pPr>
    <a:lvl7pPr marL="82296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7pPr>
    <a:lvl8pPr marL="96012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8pPr>
    <a:lvl9pPr marL="10972800" algn="l" defTabSz="27432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euVernetzt - Folien" id="{39A49449-EA1D-4318-B8A8-18C0F68790E1}">
          <p14:sldIdLst>
            <p14:sldId id="278"/>
            <p14:sldId id="291"/>
            <p14:sldId id="292"/>
            <p14:sldId id="293"/>
            <p14:sldId id="290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sselring, Anne" initials="AK" lastIdx="3" clrIdx="0">
    <p:extLst>
      <p:ext uri="{19B8F6BF-5375-455C-9EA6-DF929625EA0E}">
        <p15:presenceInfo xmlns:p15="http://schemas.microsoft.com/office/powerpoint/2012/main" userId="S::anne.kesselring@isi.fraunhofer.de::a813a3e8-02e1-4b89-928e-b88c6c8c522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3842" autoAdjust="0"/>
  </p:normalViewPr>
  <p:slideViewPr>
    <p:cSldViewPr snapToGrid="0">
      <p:cViewPr varScale="1">
        <p:scale>
          <a:sx n="51" d="100"/>
          <a:sy n="51" d="100"/>
        </p:scale>
        <p:origin x="70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04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sselring, Anne" userId="a813a3e8-02e1-4b89-928e-b88c6c8c522b" providerId="ADAL" clId="{FE0ACD80-44CC-4626-9A8D-CC829D428C78}"/>
    <pc:docChg chg="delSld modSection modNotesMaster">
      <pc:chgData name="Kesselring, Anne" userId="a813a3e8-02e1-4b89-928e-b88c6c8c522b" providerId="ADAL" clId="{FE0ACD80-44CC-4626-9A8D-CC829D428C78}" dt="2025-11-27T16:03:44.844" v="1"/>
      <pc:docMkLst>
        <pc:docMk/>
      </pc:docMkLst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948001388" sldId="316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711770257" sldId="317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1456617096" sldId="318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2291583582" sldId="319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4037076270" sldId="323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1444393608" sldId="324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1701835982" sldId="325"/>
        </pc:sldMkLst>
      </pc:sldChg>
      <pc:sldChg chg="del">
        <pc:chgData name="Kesselring, Anne" userId="a813a3e8-02e1-4b89-928e-b88c6c8c522b" providerId="ADAL" clId="{FE0ACD80-44CC-4626-9A8D-CC829D428C78}" dt="2025-11-27T16:03:26.233" v="0" actId="2696"/>
        <pc:sldMkLst>
          <pc:docMk/>
          <pc:sldMk cId="4273471121" sldId="32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E21DEC27-C3C1-478D-BBD9-EEE13B3924E3}" type="datetimeFigureOut">
              <a:rPr lang="de-DE" smtClean="0"/>
              <a:t>27.11.2025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989263" y="889000"/>
            <a:ext cx="4256087" cy="239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023463" y="3418831"/>
            <a:ext cx="8187690" cy="2797225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797247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2201A8B9-BBBE-4DB2-A546-CB3B18A32D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868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13716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27432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41148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54864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68580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82296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96012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10972800" algn="l" defTabSz="27432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2DE83-BA73-C96D-640D-B2DCEE163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DD7D1A-5C40-FBBC-4B93-6664F2CFFE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87E0F4E-3063-9C59-036D-DE9245CC3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8E987B5-2941-DEB4-F865-F824EF4C1C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336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F1B15-12DE-754F-6C30-B53F008F9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CA4D59F-51D3-C8F0-2934-0B0C3826D6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015B7E4-BC89-E0DB-120E-75ACA9DCAD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92E4E9-EE40-8CAD-B317-B9875E2CA0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8267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7D534-3202-4578-D473-A8CBACC1F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55B8B8E-D08F-C075-2ABF-93803C56DB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F51A71E-8A81-19B3-7073-EF77BC41A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DD23AB-D52F-F0EB-0381-9498E3930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1369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5B516-CB54-DC09-2437-6DC49F39C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75A7F2F-826C-BBE8-56DF-BB97F710C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F95E73F-61C9-8BB3-CF4B-B248740193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D8DA67-AB19-4236-B1A3-66BC33F886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267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AE12C-532F-EDB6-18BE-3B86C5EFE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166B086-ECEE-9A86-8DD5-8FB3653508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80D7395-240A-AF76-D62E-A4A4B4577E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57D370-3536-7F92-2497-0DE9C165A5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0607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30E4B-44B5-266C-55C6-746A01559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A96E319-8A9E-E900-BFD3-C7860E3368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CD9BA7A-E313-A6D7-D4EC-EE782999A2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5D421FB-D716-2797-9226-6CA402FDA5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545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B4EBC-A6D4-CFDB-72A9-80A27129C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CA4A8F9-F2BF-CA3B-7FAC-C7CFEB9A5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FCBC0CE-3176-A36B-851F-C596D1331A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23EB21E-A6BF-3FBD-3226-78053A3746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430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6A48D-FEE1-CB14-8FA8-7C44D24E7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1F8F3D5-D143-CF03-585E-2DAEBBF2BE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CC016FF-0A45-F1D5-4F97-97B47FA3C4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F5C1DC-6D6D-8423-D29D-07B0381963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1A8B9-BBBE-4DB2-A546-CB3B18A32D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660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MBF_WJ25_Verlauf_Animation_fuer_Logo_02_bl_s">
            <a:hlinkClick r:id="" action="ppaction://media"/>
            <a:extLst>
              <a:ext uri="{FF2B5EF4-FFF2-40B4-BE49-F238E27FC236}">
                <a16:creationId xmlns:a16="http://schemas.microsoft.com/office/drawing/2014/main" id="{40E4F0FC-AF1F-59B8-1483-8B8229038F8D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182044C-CE1B-3E17-656A-788926D6D5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3964" y="2715888"/>
            <a:ext cx="25920000" cy="5940000"/>
          </a:xfrm>
        </p:spPr>
        <p:txBody>
          <a:bodyPr lIns="0" tIns="0" rIns="0" bIns="0" anchor="b">
            <a:noAutofit/>
          </a:bodyPr>
          <a:lstStyle>
            <a:lvl1pPr algn="l">
              <a:defRPr sz="1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AACAF6F-F1A3-C7A8-93D2-1266EB688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3967" y="9386430"/>
            <a:ext cx="25920000" cy="357645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7200">
                <a:solidFill>
                  <a:schemeClr val="bg1"/>
                </a:solidFill>
              </a:defRPr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02C94B-EFBC-6E28-B408-479036511F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23964" y="1428750"/>
            <a:ext cx="8229600" cy="483864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146214-5213-ABDF-6447-C43A24E56B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8257261" y="15429468"/>
            <a:ext cx="7926042" cy="4733088"/>
          </a:xfrm>
          <a:prstGeom prst="rect">
            <a:avLst/>
          </a:prstGeom>
        </p:spPr>
      </p:pic>
      <p:sp>
        <p:nvSpPr>
          <p:cNvPr id="5" name="Abgerundetes Rechteck 41">
            <a:extLst>
              <a:ext uri="{FF2B5EF4-FFF2-40B4-BE49-F238E27FC236}">
                <a16:creationId xmlns:a16="http://schemas.microsoft.com/office/drawing/2014/main" id="{3E3B2120-07FF-46A0-8617-337F50419684}"/>
              </a:ext>
            </a:extLst>
          </p:cNvPr>
          <p:cNvSpPr>
            <a:spLocks noChangeAspect="1"/>
          </p:cNvSpPr>
          <p:nvPr userDrawn="1"/>
        </p:nvSpPr>
        <p:spPr>
          <a:xfrm rot="322079">
            <a:off x="-5225143" y="12753852"/>
            <a:ext cx="16361228" cy="1159003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softEdge rad="126792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85" dirty="0">
              <a:ln>
                <a:noFill/>
              </a:ln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453AAA7-5911-07CC-FFEA-60270B993D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869" y="15518227"/>
            <a:ext cx="6887247" cy="459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pos="771" userDrawn="1">
          <p15:clr>
            <a:srgbClr val="FBAE40"/>
          </p15:clr>
        </p15:guide>
        <p15:guide id="2" pos="22269" userDrawn="1">
          <p15:clr>
            <a:srgbClr val="FBAE40"/>
          </p15:clr>
        </p15:guide>
        <p15:guide id="3" orient="horz" pos="900" userDrawn="1">
          <p15:clr>
            <a:srgbClr val="FBAE40"/>
          </p15:clr>
        </p15:guide>
        <p15:guide id="4" orient="horz" pos="120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sverzeichn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 lIns="0" tIns="0" rIns="0" bIns="0" anchor="t" anchorCtr="0">
            <a:noAutofit/>
          </a:bodyPr>
          <a:lstStyle>
            <a:lvl1pPr>
              <a:defRPr sz="14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32052702" cy="12799479"/>
          </a:xfrm>
        </p:spPr>
        <p:txBody>
          <a:bodyPr lIns="0" tIns="0" rIns="0" bIns="0">
            <a:noAutofit/>
          </a:bodyPr>
          <a:lstStyle>
            <a:lvl1pPr marL="0" indent="0" defTabSz="4320000">
              <a:spcBef>
                <a:spcPts val="0"/>
              </a:spcBef>
              <a:spcAft>
                <a:spcPts val="6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7455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5797" y="1428752"/>
            <a:ext cx="25920000" cy="7521411"/>
          </a:xfrm>
        </p:spPr>
        <p:txBody>
          <a:bodyPr lIns="0" tIns="0" rIns="0" bIns="0" anchor="b">
            <a:noAutofit/>
          </a:bodyPr>
          <a:lstStyle>
            <a:lvl1pPr>
              <a:defRPr sz="1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5797" y="9892850"/>
            <a:ext cx="25920000" cy="450056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82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82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4628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2074140" cy="2266968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8"/>
            <a:ext cx="32074140" cy="12969633"/>
          </a:xfrm>
        </p:spPr>
        <p:txBody>
          <a:bodyPr lIns="0" tIns="0" rIns="0" bIns="0">
            <a:noAutofit/>
          </a:bodyPr>
          <a:lstStyle>
            <a:lvl1pPr marL="648000" indent="-64800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5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drei Spalti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0"/>
            <a:ext cx="34120932" cy="2266968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4BD375A8-2716-A77E-8111-3E41D276540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4552039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7EB709B-BA0F-32D3-D180-DCADDE4AF8B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2891573" y="4814889"/>
            <a:ext cx="10800000" cy="12587550"/>
          </a:xfrm>
          <a:gradFill>
            <a:gsLst>
              <a:gs pos="0">
                <a:srgbClr val="4B5F8C"/>
              </a:gs>
              <a:gs pos="100000">
                <a:srgbClr val="D24600"/>
              </a:gs>
              <a:gs pos="57000">
                <a:srgbClr val="B41478">
                  <a:lumMod val="100000"/>
                </a:srgbClr>
              </a:gs>
            </a:gsLst>
            <a:lin ang="2700000" scaled="0"/>
          </a:gradFill>
        </p:spPr>
        <p:txBody>
          <a:bodyPr lIns="288000" tIns="360000" rIns="288000" bIns="720000">
            <a:normAutofit/>
          </a:bodyPr>
          <a:lstStyle>
            <a:lvl1pPr marL="0" indent="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bg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6844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lat_Text mit Bil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0B2B365-8013-15FD-E342-0052F899A44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8288000" y="0"/>
            <a:ext cx="18288000" cy="20574000"/>
          </a:xfrm>
          <a:solidFill>
            <a:schemeClr val="bg1">
              <a:lumMod val="75000"/>
            </a:schemeClr>
          </a:solidFill>
        </p:spPr>
        <p:txBody>
          <a:bodyPr anchor="ctr" anchorCtr="1"/>
          <a:lstStyle>
            <a:lvl1pPr marL="0" indent="0">
              <a:buNone/>
              <a:defRPr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1428752"/>
            <a:ext cx="16037070" cy="2266971"/>
          </a:xfrm>
        </p:spPr>
        <p:txBody>
          <a:bodyPr lIns="0" tIns="0" rIns="0" bIns="0" anchor="b" anchorCtr="0"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814888"/>
            <a:ext cx="16037070" cy="12969633"/>
          </a:xfrm>
        </p:spPr>
        <p:txBody>
          <a:bodyPr lIns="0" tIns="0" rIns="0" bIns="0">
            <a:noAutofit/>
          </a:bodyPr>
          <a:lstStyle>
            <a:lvl1pPr marL="648000" indent="-648000" defTabSz="2916000">
              <a:spcBef>
                <a:spcPts val="0"/>
              </a:spcBef>
              <a:spcAft>
                <a:spcPts val="3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652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Zita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2937B-5DDD-BE16-7601-47BF3DE7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7" y="3491483"/>
            <a:ext cx="34120932" cy="11258919"/>
          </a:xfrm>
        </p:spPr>
        <p:txBody>
          <a:bodyPr lIns="0" tIns="0" rIns="0" bIns="0" anchor="ctr" anchorCtr="1">
            <a:noAutofit/>
          </a:bodyPr>
          <a:lstStyle>
            <a:lvl1pPr algn="ctr">
              <a:defRPr sz="144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84A0A-0AC6-F290-F988-3376C513C7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31106" y="16154402"/>
            <a:ext cx="34120929" cy="928119"/>
          </a:xfrm>
        </p:spPr>
        <p:txBody>
          <a:bodyPr lIns="0" tIns="0" rIns="0" bIns="0">
            <a:noAutofit/>
          </a:bodyPr>
          <a:lstStyle>
            <a:lvl1pPr marL="0" indent="0" algn="ctr" defTabSz="2916000">
              <a:spcBef>
                <a:spcPts val="0"/>
              </a:spcBef>
              <a:spcAft>
                <a:spcPts val="30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5400">
                <a:solidFill>
                  <a:schemeClr val="tx1"/>
                </a:solidFill>
              </a:defRPr>
            </a:lvl1pPr>
            <a:lvl2pPr marL="13716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2pPr>
            <a:lvl3pPr marL="27432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3pPr>
            <a:lvl4pPr marL="41148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4pPr>
            <a:lvl5pPr marL="5486400" indent="0">
              <a:buClr>
                <a:schemeClr val="accent2"/>
              </a:buClr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de-DE" dirty="0"/>
              <a:t>Untertitel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7DF9C4-BC7B-B20A-341B-CDAB28C38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57E1CB-DF65-497F-AF70-C38A34EF2D3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9867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95F7DF-D8A2-48AD-D8DE-1BE52D0F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05249" y="18442649"/>
            <a:ext cx="2046789" cy="1095375"/>
          </a:xfrm>
          <a:prstGeom prst="rect">
            <a:avLst/>
          </a:prstGeom>
        </p:spPr>
        <p:txBody>
          <a:bodyPr/>
          <a:lstStyle/>
          <a:p>
            <a:fld id="{F757E1CB-DF65-497F-AF70-C38A34EF2D3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124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Trenner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94635A3-4491-C39F-CC72-3145BE8B7A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8257261" y="15429468"/>
            <a:ext cx="7926042" cy="473308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902054F-C7B0-3F13-BF2E-CE1C04A79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5797" y="1428752"/>
            <a:ext cx="25920000" cy="7521411"/>
          </a:xfrm>
        </p:spPr>
        <p:txBody>
          <a:bodyPr lIns="0" tIns="0" rIns="0" bIns="0" anchor="b">
            <a:noAutofit/>
          </a:bodyPr>
          <a:lstStyle>
            <a:lvl1pPr>
              <a:defRPr sz="18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34B4A6-B8AE-4432-8520-495CFD58E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5797" y="9892853"/>
            <a:ext cx="25920000" cy="450056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82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82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0599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438BDB1-D1A9-484B-1726-8F91D8F79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489" y="1428750"/>
            <a:ext cx="32071758" cy="226695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B717CC-2277-728D-E60B-28A900420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3488" y="4913966"/>
            <a:ext cx="32071761" cy="1283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7384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3" r:id="rId6"/>
    <p:sldLayoutId id="2147483662" r:id="rId7"/>
    <p:sldLayoutId id="2147483655" r:id="rId8"/>
    <p:sldLayoutId id="2147483664" r:id="rId9"/>
  </p:sldLayoutIdLst>
  <p:hf sldNum="0" hdr="0" ftr="0" dt="0"/>
  <p:txStyles>
    <p:titleStyle>
      <a:lvl1pPr algn="l" defTabSz="2743200" rtl="0" eaLnBrk="1" latinLnBrk="0" hangingPunct="1">
        <a:lnSpc>
          <a:spcPct val="100000"/>
        </a:lnSpc>
        <a:spcBef>
          <a:spcPct val="0"/>
        </a:spcBef>
        <a:buNone/>
        <a:defRPr sz="7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110000"/>
        </a:lnSpc>
        <a:spcBef>
          <a:spcPts val="30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110000"/>
        </a:lnSpc>
        <a:spcBef>
          <a:spcPts val="1500"/>
        </a:spcBef>
        <a:spcAft>
          <a:spcPts val="3600"/>
        </a:spcAft>
        <a:buClr>
          <a:schemeClr val="accent2"/>
        </a:buClr>
        <a:buFont typeface="Wingdings" panose="05000000000000000000" pitchFamily="2" charset="2"/>
        <a:buChar char="§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0" userDrawn="1">
          <p15:clr>
            <a:srgbClr val="F26B43"/>
          </p15:clr>
        </p15:guide>
        <p15:guide id="2" pos="11520" userDrawn="1">
          <p15:clr>
            <a:srgbClr val="F26B43"/>
          </p15:clr>
        </p15:guide>
        <p15:guide id="3" orient="horz" pos="12060" userDrawn="1">
          <p15:clr>
            <a:srgbClr val="F26B43"/>
          </p15:clr>
        </p15:guide>
        <p15:guide id="4" orient="horz" pos="900" userDrawn="1">
          <p15:clr>
            <a:srgbClr val="F26B43"/>
          </p15:clr>
        </p15:guide>
        <p15:guide id="5" pos="771" userDrawn="1">
          <p15:clr>
            <a:srgbClr val="F26B43"/>
          </p15:clr>
        </p15:guide>
        <p15:guide id="6" pos="22269" userDrawn="1">
          <p15:clr>
            <a:srgbClr val="F26B43"/>
          </p15:clr>
        </p15:guide>
        <p15:guide id="7" orient="horz" pos="21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0B080-711F-FB4D-9691-C797EBF0A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6F6B1-5100-32F6-4039-A7605E29F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Netzmodell: Zugang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173437-1D8C-2CD6-C622-AB5CD8A70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21050396" cy="14594777"/>
          </a:xfrm>
        </p:spPr>
        <p:txBody>
          <a:bodyPr/>
          <a:lstStyle/>
          <a:p>
            <a:r>
              <a:rPr lang="en-US"/>
              <a:t>1.Link klicken oder QR Code:</a:t>
            </a:r>
          </a:p>
          <a:p>
            <a:r>
              <a:rPr lang="en-US" u="sng"/>
              <a:t>https://websites.fraunhofer.de/neuvernetzt-netztool/</a:t>
            </a:r>
          </a:p>
          <a:p>
            <a:endParaRPr lang="en-US"/>
          </a:p>
          <a:p>
            <a:r>
              <a:rPr lang="en-US"/>
              <a:t>2. Einloggen:	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Benutzername: workshop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Pw: NeuVernetzt2025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E1E20D7-85E0-BAFF-A5CD-8FBA7AE07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2927" y="9596497"/>
            <a:ext cx="9750282" cy="9750282"/>
          </a:xfrm>
          <a:prstGeom prst="rect">
            <a:avLst/>
          </a:prstGeom>
        </p:spPr>
      </p:pic>
      <p:sp>
        <p:nvSpPr>
          <p:cNvPr id="8" name="Pfeil: gebogen 7">
            <a:extLst>
              <a:ext uri="{FF2B5EF4-FFF2-40B4-BE49-F238E27FC236}">
                <a16:creationId xmlns:a16="http://schemas.microsoft.com/office/drawing/2014/main" id="{6AF40C65-84BA-9DEE-ECB7-E082AC37AD1D}"/>
              </a:ext>
            </a:extLst>
          </p:cNvPr>
          <p:cNvSpPr/>
          <p:nvPr/>
        </p:nvSpPr>
        <p:spPr>
          <a:xfrm rot="5400000">
            <a:off x="19540980" y="263938"/>
            <a:ext cx="3279015" cy="13361438"/>
          </a:xfrm>
          <a:prstGeom prst="bentArrow">
            <a:avLst>
              <a:gd name="adj1" fmla="val 1370"/>
              <a:gd name="adj2" fmla="val 3319"/>
              <a:gd name="adj3" fmla="val 9775"/>
              <a:gd name="adj4" fmla="val 3157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952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6AA61-BA71-F25E-E9F5-ADE4859B3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308B9B-4B09-8D22-2665-4018FD4AC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Netzmodell: Zugang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BC3786-2B17-E8DB-3374-CFED51AA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21050396" cy="14594777"/>
          </a:xfrm>
        </p:spPr>
        <p:txBody>
          <a:bodyPr/>
          <a:lstStyle/>
          <a:p>
            <a:r>
              <a:rPr lang="en-US"/>
              <a:t>1.Link klicken oder QR Code:</a:t>
            </a:r>
          </a:p>
          <a:p>
            <a:r>
              <a:rPr lang="en-US" u="sng"/>
              <a:t>https://websites.fraunhofer.de/neuvernetzt-netztool/</a:t>
            </a:r>
          </a:p>
          <a:p>
            <a:endParaRPr lang="en-US"/>
          </a:p>
          <a:p>
            <a:r>
              <a:rPr lang="en-US"/>
              <a:t>2. Einloggen:	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Benutzername: workshop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Pw: NeuVernetzt2025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8EC4EA8-018A-DE60-D2AD-C8613A082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2927" y="9596497"/>
            <a:ext cx="9750282" cy="9750282"/>
          </a:xfrm>
          <a:prstGeom prst="rect">
            <a:avLst/>
          </a:prstGeom>
        </p:spPr>
      </p:pic>
      <p:sp>
        <p:nvSpPr>
          <p:cNvPr id="8" name="Pfeil: gebogen 7">
            <a:extLst>
              <a:ext uri="{FF2B5EF4-FFF2-40B4-BE49-F238E27FC236}">
                <a16:creationId xmlns:a16="http://schemas.microsoft.com/office/drawing/2014/main" id="{5328BC9F-E461-5803-D538-8333F7B401BF}"/>
              </a:ext>
            </a:extLst>
          </p:cNvPr>
          <p:cNvSpPr/>
          <p:nvPr/>
        </p:nvSpPr>
        <p:spPr>
          <a:xfrm rot="5400000">
            <a:off x="19540980" y="263938"/>
            <a:ext cx="3279015" cy="13361438"/>
          </a:xfrm>
          <a:prstGeom prst="bentArrow">
            <a:avLst>
              <a:gd name="adj1" fmla="val 1370"/>
              <a:gd name="adj2" fmla="val 3319"/>
              <a:gd name="adj3" fmla="val 9775"/>
              <a:gd name="adj4" fmla="val 3157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F0320-12A3-C970-9EEC-4C4A8F385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95ECCA-D872-1745-4E3D-7A9A0DED5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Netzmodell: Zugang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680820A-CC5D-FB58-90D6-B05E90A75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21050396" cy="14594777"/>
          </a:xfrm>
        </p:spPr>
        <p:txBody>
          <a:bodyPr/>
          <a:lstStyle/>
          <a:p>
            <a:r>
              <a:rPr lang="en-US"/>
              <a:t>1.Link klicken oder QR Code:</a:t>
            </a:r>
          </a:p>
          <a:p>
            <a:r>
              <a:rPr lang="en-US" u="sng"/>
              <a:t>https://websites.fraunhofer.de/neuvernetzt-netztool/</a:t>
            </a:r>
          </a:p>
          <a:p>
            <a:endParaRPr lang="en-US"/>
          </a:p>
          <a:p>
            <a:r>
              <a:rPr lang="en-US"/>
              <a:t>2. Einloggen:	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Benutzername: workshop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Pw: NeuVernetzt2025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ACBE507-F5B7-CB67-F4E3-4409FD28C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2927" y="9596497"/>
            <a:ext cx="9750282" cy="9750282"/>
          </a:xfrm>
          <a:prstGeom prst="rect">
            <a:avLst/>
          </a:prstGeom>
        </p:spPr>
      </p:pic>
      <p:sp>
        <p:nvSpPr>
          <p:cNvPr id="8" name="Pfeil: gebogen 7">
            <a:extLst>
              <a:ext uri="{FF2B5EF4-FFF2-40B4-BE49-F238E27FC236}">
                <a16:creationId xmlns:a16="http://schemas.microsoft.com/office/drawing/2014/main" id="{BF71BE2B-03DA-41AD-2F04-D45C3B282976}"/>
              </a:ext>
            </a:extLst>
          </p:cNvPr>
          <p:cNvSpPr/>
          <p:nvPr/>
        </p:nvSpPr>
        <p:spPr>
          <a:xfrm rot="5400000">
            <a:off x="19540980" y="263938"/>
            <a:ext cx="3279015" cy="13361438"/>
          </a:xfrm>
          <a:prstGeom prst="bentArrow">
            <a:avLst>
              <a:gd name="adj1" fmla="val 1370"/>
              <a:gd name="adj2" fmla="val 3319"/>
              <a:gd name="adj3" fmla="val 9775"/>
              <a:gd name="adj4" fmla="val 3157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442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DA140-EBD2-8DA0-56A7-5CC423B53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26D141-DCC4-2A63-A30A-D118FBF26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/>
              <a:t>Netzmodell: Zugang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0B297C-915B-AA41-0337-6C9B15D63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107" y="4752002"/>
            <a:ext cx="21050396" cy="14594777"/>
          </a:xfrm>
        </p:spPr>
        <p:txBody>
          <a:bodyPr/>
          <a:lstStyle/>
          <a:p>
            <a:r>
              <a:rPr lang="en-US"/>
              <a:t>1.Link klicken oder QR Code:</a:t>
            </a:r>
          </a:p>
          <a:p>
            <a:r>
              <a:rPr lang="en-US" u="sng"/>
              <a:t>https://websites.fraunhofer.de/neuvernetzt-netztool/</a:t>
            </a:r>
          </a:p>
          <a:p>
            <a:endParaRPr lang="en-US"/>
          </a:p>
          <a:p>
            <a:r>
              <a:rPr lang="en-US"/>
              <a:t>2. Einloggen:	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Benutzername: workshop</a:t>
            </a:r>
          </a:p>
          <a:p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Pw: NeuVernetzt2025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CDBAAF6-7AC9-971A-6725-275795803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2927" y="9596497"/>
            <a:ext cx="9750282" cy="9750282"/>
          </a:xfrm>
          <a:prstGeom prst="rect">
            <a:avLst/>
          </a:prstGeom>
        </p:spPr>
      </p:pic>
      <p:sp>
        <p:nvSpPr>
          <p:cNvPr id="8" name="Pfeil: gebogen 7">
            <a:extLst>
              <a:ext uri="{FF2B5EF4-FFF2-40B4-BE49-F238E27FC236}">
                <a16:creationId xmlns:a16="http://schemas.microsoft.com/office/drawing/2014/main" id="{F083D27C-61C7-5499-80B4-8427FACE89F1}"/>
              </a:ext>
            </a:extLst>
          </p:cNvPr>
          <p:cNvSpPr/>
          <p:nvPr/>
        </p:nvSpPr>
        <p:spPr>
          <a:xfrm rot="5400000">
            <a:off x="19540980" y="263938"/>
            <a:ext cx="3279015" cy="13361438"/>
          </a:xfrm>
          <a:prstGeom prst="bentArrow">
            <a:avLst>
              <a:gd name="adj1" fmla="val 1370"/>
              <a:gd name="adj2" fmla="val 3319"/>
              <a:gd name="adj3" fmla="val 9775"/>
              <a:gd name="adj4" fmla="val 3157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663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950A5-105A-DECC-988C-6B98E47C7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A91DA9-599D-3D9E-569E-527AE7FD7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 sz="12000" dirty="0"/>
              <a:t>Netzmodell</a:t>
            </a:r>
            <a:r>
              <a:rPr lang="de-DE" sz="12000"/>
              <a:t>: Spickzettel</a:t>
            </a:r>
            <a:endParaRPr lang="de-DE" sz="120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C7549F-6BAA-96DF-875A-6AC9E8E78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18" y="3887260"/>
            <a:ext cx="17523424" cy="1279947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sz="6800" b="1" i="1" dirty="0"/>
              <a:t>Was war noch gleich…?</a:t>
            </a:r>
          </a:p>
          <a:p>
            <a:pPr>
              <a:spcAft>
                <a:spcPts val="1200"/>
              </a:spcAft>
            </a:pPr>
            <a:r>
              <a:rPr lang="de-DE" sz="6800"/>
              <a:t>…</a:t>
            </a:r>
            <a:r>
              <a:rPr lang="de-DE" sz="6800" b="1"/>
              <a:t> </a:t>
            </a:r>
            <a:r>
              <a:rPr lang="de-DE" sz="6800" b="1" dirty="0"/>
              <a:t>Netzstrang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Teil </a:t>
            </a:r>
            <a:r>
              <a:rPr lang="de-DE" sz="6800" dirty="0"/>
              <a:t>eines Verteilnetzes, quasi eine „Straße“, die vom Transformator zu den Häusern geht.</a:t>
            </a:r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Residuallast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Last </a:t>
            </a:r>
            <a:r>
              <a:rPr lang="de-DE" sz="6800" dirty="0"/>
              <a:t>oder Erzeugung, die am Ende „übrig bleibt“, also wirklich im </a:t>
            </a:r>
            <a:r>
              <a:rPr lang="de-DE" sz="6800"/>
              <a:t>Netz ankommt:</a:t>
            </a:r>
          </a:p>
          <a:p>
            <a:pPr>
              <a:spcAft>
                <a:spcPts val="1200"/>
              </a:spcAft>
            </a:pPr>
            <a:r>
              <a:rPr lang="de-DE" sz="6800"/>
              <a:t>bei Haushalt mit PV-Anlage: eigene Erzeugung minus Verbrauch im Haus</a:t>
            </a:r>
            <a:endParaRPr lang="de-DE" sz="6800" dirty="0"/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Grenzen im lokalen Verteilnetz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100</a:t>
            </a:r>
            <a:r>
              <a:rPr lang="de-DE" sz="6800" dirty="0"/>
              <a:t>% Auslastung von Kabeln und Transformator</a:t>
            </a:r>
            <a:r>
              <a:rPr lang="de-DE" sz="6800"/>
              <a:t>, </a:t>
            </a:r>
            <a:r>
              <a:rPr lang="de-DE" sz="6800" u="sng"/>
              <a:t>oder</a:t>
            </a:r>
            <a:r>
              <a:rPr lang="de-DE" sz="6800"/>
              <a:t> 5</a:t>
            </a:r>
            <a:r>
              <a:rPr lang="de-DE" sz="6800" dirty="0"/>
              <a:t>% Spannungsabweichung</a:t>
            </a:r>
          </a:p>
        </p:txBody>
      </p:sp>
      <p:pic>
        <p:nvPicPr>
          <p:cNvPr id="7" name="Grafik 6" descr="Ein Bild, das Diagramm, Screenshot, Text, Reihe enthält.&#10;&#10;KI-generierte Inhalte können fehlerhaft sein.">
            <a:extLst>
              <a:ext uri="{FF2B5EF4-FFF2-40B4-BE49-F238E27FC236}">
                <a16:creationId xmlns:a16="http://schemas.microsoft.com/office/drawing/2014/main" id="{1CAC7C4A-0A5A-37B1-A6E0-29802A9B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60" y="4164390"/>
            <a:ext cx="16942390" cy="979692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B89BF33-C206-BDCC-1099-EFA65DA2150B}"/>
              </a:ext>
            </a:extLst>
          </p:cNvPr>
          <p:cNvSpPr txBox="1"/>
          <p:nvPr/>
        </p:nvSpPr>
        <p:spPr>
          <a:xfrm>
            <a:off x="18288000" y="14250999"/>
            <a:ext cx="182880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… </a:t>
            </a:r>
            <a:r>
              <a:rPr lang="de-DE" sz="6800" b="1">
                <a:solidFill>
                  <a:schemeClr val="bg2"/>
                </a:solidFill>
              </a:rPr>
              <a:t>Netzplan</a:t>
            </a:r>
            <a:r>
              <a:rPr lang="de-DE" sz="6800">
                <a:solidFill>
                  <a:schemeClr val="bg2"/>
                </a:solidFill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4 Netzstränge hängen an einem Transformator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13 Haushalte, jeder ist ein Netzknoten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  <a:sym typeface="Wingdings" panose="05000000000000000000" pitchFamily="2" charset="2"/>
              </a:rPr>
              <a:t> </a:t>
            </a:r>
            <a:r>
              <a:rPr lang="de-DE" sz="6800">
                <a:solidFill>
                  <a:schemeClr val="bg2"/>
                </a:solidFill>
              </a:rPr>
              <a:t>Last aller Haushalte zusammen kommt als </a:t>
            </a:r>
          </a:p>
          <a:p>
            <a:pPr>
              <a:spcAft>
                <a:spcPts val="1200"/>
              </a:spcAft>
            </a:pPr>
            <a:r>
              <a:rPr lang="de-DE" sz="6800" b="1">
                <a:solidFill>
                  <a:schemeClr val="bg2"/>
                </a:solidFill>
              </a:rPr>
              <a:t>aggregierte Last </a:t>
            </a:r>
            <a:r>
              <a:rPr lang="de-DE" sz="6800">
                <a:solidFill>
                  <a:schemeClr val="bg2"/>
                </a:solidFill>
              </a:rPr>
              <a:t>am Transformator an</a:t>
            </a:r>
          </a:p>
        </p:txBody>
      </p:sp>
      <p:sp>
        <p:nvSpPr>
          <p:cNvPr id="8" name="Pfeil: gebogen 7">
            <a:extLst>
              <a:ext uri="{FF2B5EF4-FFF2-40B4-BE49-F238E27FC236}">
                <a16:creationId xmlns:a16="http://schemas.microsoft.com/office/drawing/2014/main" id="{D344EE4D-8400-C00B-235D-708535490861}"/>
              </a:ext>
            </a:extLst>
          </p:cNvPr>
          <p:cNvSpPr/>
          <p:nvPr/>
        </p:nvSpPr>
        <p:spPr>
          <a:xfrm rot="10800000">
            <a:off x="24377551" y="13961317"/>
            <a:ext cx="2948474" cy="1172935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A3EC16F-BF2F-AE7D-0CEF-7066768F8F59}"/>
              </a:ext>
            </a:extLst>
          </p:cNvPr>
          <p:cNvSpPr/>
          <p:nvPr/>
        </p:nvSpPr>
        <p:spPr>
          <a:xfrm>
            <a:off x="19354800" y="5090160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Netzstrang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E6B1A7B-20F4-1099-618C-8BC9B18979D0}"/>
              </a:ext>
            </a:extLst>
          </p:cNvPr>
          <p:cNvSpPr/>
          <p:nvPr/>
        </p:nvSpPr>
        <p:spPr>
          <a:xfrm>
            <a:off x="26121360" y="11452921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Netzknoten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1360645A-482A-5C26-08F8-564C3A3C32A6}"/>
              </a:ext>
            </a:extLst>
          </p:cNvPr>
          <p:cNvCxnSpPr>
            <a:cxnSpLocks/>
          </p:cNvCxnSpPr>
          <p:nvPr/>
        </p:nvCxnSpPr>
        <p:spPr>
          <a:xfrm flipV="1">
            <a:off x="30297120" y="10820400"/>
            <a:ext cx="1097280" cy="12489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02FD62DF-3AA0-9648-B4BE-9FAB3A9FAF3C}"/>
              </a:ext>
            </a:extLst>
          </p:cNvPr>
          <p:cNvCxnSpPr/>
          <p:nvPr/>
        </p:nvCxnSpPr>
        <p:spPr>
          <a:xfrm flipH="1">
            <a:off x="24780240" y="12313920"/>
            <a:ext cx="1615440" cy="640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78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34112-B86A-BDA4-0487-84087E07A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96DD8D-ADF3-3FBF-CCC1-12FBF2F29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 sz="12000" dirty="0"/>
              <a:t>Netzmodell</a:t>
            </a:r>
            <a:r>
              <a:rPr lang="de-DE" sz="12000"/>
              <a:t>: Spickzettel</a:t>
            </a:r>
            <a:endParaRPr lang="de-DE" sz="120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CDE1D9-AE5A-58A6-6111-CEA1E1176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18" y="3887260"/>
            <a:ext cx="17523424" cy="1279947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sz="6800" b="1" i="1" dirty="0"/>
              <a:t>Was war noch gleich…?</a:t>
            </a:r>
          </a:p>
          <a:p>
            <a:pPr>
              <a:spcAft>
                <a:spcPts val="1200"/>
              </a:spcAft>
            </a:pPr>
            <a:r>
              <a:rPr lang="de-DE" sz="6800"/>
              <a:t>…</a:t>
            </a:r>
            <a:r>
              <a:rPr lang="de-DE" sz="6800" b="1"/>
              <a:t> </a:t>
            </a:r>
            <a:r>
              <a:rPr lang="de-DE" sz="6800" b="1" dirty="0"/>
              <a:t>Netzstrang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Teil </a:t>
            </a:r>
            <a:r>
              <a:rPr lang="de-DE" sz="6800" dirty="0"/>
              <a:t>eines Verteilnetzes, quasi eine „Straße“, die vom Transformator zu den Häusern geht.</a:t>
            </a:r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Residuallast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Last </a:t>
            </a:r>
            <a:r>
              <a:rPr lang="de-DE" sz="6800" dirty="0"/>
              <a:t>oder Erzeugung, die am Ende „übrig bleibt“, also wirklich im </a:t>
            </a:r>
            <a:r>
              <a:rPr lang="de-DE" sz="6800"/>
              <a:t>Netz ankommt:</a:t>
            </a:r>
          </a:p>
          <a:p>
            <a:pPr>
              <a:spcAft>
                <a:spcPts val="1200"/>
              </a:spcAft>
            </a:pPr>
            <a:r>
              <a:rPr lang="de-DE" sz="6800"/>
              <a:t>bei Haushalt mit PV-Anlage: eigene Erzeugung minus Verbrauch im Haus</a:t>
            </a:r>
            <a:endParaRPr lang="de-DE" sz="6800" dirty="0"/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Grenzen im lokalen Verteilnetz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100</a:t>
            </a:r>
            <a:r>
              <a:rPr lang="de-DE" sz="6800" dirty="0"/>
              <a:t>% Auslastung von Kabeln und Transformator</a:t>
            </a:r>
            <a:r>
              <a:rPr lang="de-DE" sz="6800"/>
              <a:t>, </a:t>
            </a:r>
            <a:r>
              <a:rPr lang="de-DE" sz="6800" u="sng"/>
              <a:t>oder</a:t>
            </a:r>
            <a:r>
              <a:rPr lang="de-DE" sz="6800"/>
              <a:t> 5</a:t>
            </a:r>
            <a:r>
              <a:rPr lang="de-DE" sz="6800" dirty="0"/>
              <a:t>% Spannungsabweichung</a:t>
            </a:r>
          </a:p>
        </p:txBody>
      </p:sp>
      <p:pic>
        <p:nvPicPr>
          <p:cNvPr id="7" name="Grafik 6" descr="Ein Bild, das Diagramm, Screenshot, Text, Reihe enthält.&#10;&#10;KI-generierte Inhalte können fehlerhaft sein.">
            <a:extLst>
              <a:ext uri="{FF2B5EF4-FFF2-40B4-BE49-F238E27FC236}">
                <a16:creationId xmlns:a16="http://schemas.microsoft.com/office/drawing/2014/main" id="{1EE3E2C8-73A2-A7B2-5B6D-100D4BA43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60" y="4164390"/>
            <a:ext cx="16942390" cy="979692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6B45999-F323-968F-D3B5-1ED1843BA018}"/>
              </a:ext>
            </a:extLst>
          </p:cNvPr>
          <p:cNvSpPr txBox="1"/>
          <p:nvPr/>
        </p:nvSpPr>
        <p:spPr>
          <a:xfrm>
            <a:off x="18288000" y="14250999"/>
            <a:ext cx="182880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… </a:t>
            </a:r>
            <a:r>
              <a:rPr lang="de-DE" sz="6800" b="1">
                <a:solidFill>
                  <a:schemeClr val="bg2"/>
                </a:solidFill>
              </a:rPr>
              <a:t>Netzplan</a:t>
            </a:r>
            <a:r>
              <a:rPr lang="de-DE" sz="6800">
                <a:solidFill>
                  <a:schemeClr val="bg2"/>
                </a:solidFill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4 Netzstränge hängen an einem Transformator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13 Haushalte, jeder ist ein Netzknoten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  <a:sym typeface="Wingdings" panose="05000000000000000000" pitchFamily="2" charset="2"/>
              </a:rPr>
              <a:t> </a:t>
            </a:r>
            <a:r>
              <a:rPr lang="de-DE" sz="6800">
                <a:solidFill>
                  <a:schemeClr val="bg2"/>
                </a:solidFill>
              </a:rPr>
              <a:t>Last aller Haushalte zusammen kommt als </a:t>
            </a:r>
          </a:p>
          <a:p>
            <a:pPr>
              <a:spcAft>
                <a:spcPts val="1200"/>
              </a:spcAft>
            </a:pPr>
            <a:r>
              <a:rPr lang="de-DE" sz="6800" b="1">
                <a:solidFill>
                  <a:schemeClr val="bg2"/>
                </a:solidFill>
              </a:rPr>
              <a:t>aggregierte Last </a:t>
            </a:r>
            <a:r>
              <a:rPr lang="de-DE" sz="6800">
                <a:solidFill>
                  <a:schemeClr val="bg2"/>
                </a:solidFill>
              </a:rPr>
              <a:t>am Transformator an</a:t>
            </a:r>
          </a:p>
        </p:txBody>
      </p:sp>
      <p:sp>
        <p:nvSpPr>
          <p:cNvPr id="8" name="Pfeil: gebogen 7">
            <a:extLst>
              <a:ext uri="{FF2B5EF4-FFF2-40B4-BE49-F238E27FC236}">
                <a16:creationId xmlns:a16="http://schemas.microsoft.com/office/drawing/2014/main" id="{01D52CCA-0445-8884-B482-48E0064FB91C}"/>
              </a:ext>
            </a:extLst>
          </p:cNvPr>
          <p:cNvSpPr/>
          <p:nvPr/>
        </p:nvSpPr>
        <p:spPr>
          <a:xfrm rot="10800000">
            <a:off x="24377551" y="13961317"/>
            <a:ext cx="2948474" cy="1172935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9BFC725-50E6-E9DC-3F97-3586A831F369}"/>
              </a:ext>
            </a:extLst>
          </p:cNvPr>
          <p:cNvSpPr/>
          <p:nvPr/>
        </p:nvSpPr>
        <p:spPr>
          <a:xfrm>
            <a:off x="19354800" y="5090160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Netzstrang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0E132DB-3F44-AC0D-712E-638A27B4B193}"/>
              </a:ext>
            </a:extLst>
          </p:cNvPr>
          <p:cNvSpPr/>
          <p:nvPr/>
        </p:nvSpPr>
        <p:spPr>
          <a:xfrm>
            <a:off x="26121360" y="11452921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Netzknoten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8896641B-C845-48A8-051A-1D13AEC02084}"/>
              </a:ext>
            </a:extLst>
          </p:cNvPr>
          <p:cNvCxnSpPr>
            <a:cxnSpLocks/>
          </p:cNvCxnSpPr>
          <p:nvPr/>
        </p:nvCxnSpPr>
        <p:spPr>
          <a:xfrm flipV="1">
            <a:off x="30297120" y="10820400"/>
            <a:ext cx="1097280" cy="12489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97ACA292-10FE-06AA-6A97-B7738D8A10F6}"/>
              </a:ext>
            </a:extLst>
          </p:cNvPr>
          <p:cNvCxnSpPr/>
          <p:nvPr/>
        </p:nvCxnSpPr>
        <p:spPr>
          <a:xfrm flipH="1">
            <a:off x="24780240" y="12313920"/>
            <a:ext cx="1615440" cy="640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852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EA633-551E-7617-36B6-4B42C9EE3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484CE4-952C-7B54-2F2C-72A801AEC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 sz="12000" dirty="0"/>
              <a:t>Netzmodell</a:t>
            </a:r>
            <a:r>
              <a:rPr lang="de-DE" sz="12000"/>
              <a:t>: Spickzettel</a:t>
            </a:r>
            <a:endParaRPr lang="de-DE" sz="120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0864FD-5958-7FA4-7441-3AB6DB8D8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18" y="3887260"/>
            <a:ext cx="17523424" cy="1279947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sz="6800" b="1" i="1" dirty="0"/>
              <a:t>Was war noch gleich…?</a:t>
            </a:r>
          </a:p>
          <a:p>
            <a:pPr>
              <a:spcAft>
                <a:spcPts val="1200"/>
              </a:spcAft>
            </a:pPr>
            <a:r>
              <a:rPr lang="de-DE" sz="6800"/>
              <a:t>…</a:t>
            </a:r>
            <a:r>
              <a:rPr lang="de-DE" sz="6800" b="1"/>
              <a:t> </a:t>
            </a:r>
            <a:r>
              <a:rPr lang="de-DE" sz="6800" b="1" dirty="0"/>
              <a:t>Netzstrang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Teil </a:t>
            </a:r>
            <a:r>
              <a:rPr lang="de-DE" sz="6800" dirty="0"/>
              <a:t>eines Verteilnetzes, quasi eine „Straße“, die vom Transformator zu den Häusern geht.</a:t>
            </a:r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Residuallast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Last </a:t>
            </a:r>
            <a:r>
              <a:rPr lang="de-DE" sz="6800" dirty="0"/>
              <a:t>oder Erzeugung, die am Ende „übrig bleibt“, also wirklich im </a:t>
            </a:r>
            <a:r>
              <a:rPr lang="de-DE" sz="6800"/>
              <a:t>Netz ankommt:</a:t>
            </a:r>
          </a:p>
          <a:p>
            <a:pPr>
              <a:spcAft>
                <a:spcPts val="1200"/>
              </a:spcAft>
            </a:pPr>
            <a:r>
              <a:rPr lang="de-DE" sz="6800"/>
              <a:t>bei Haushalt mit PV-Anlage: eigene Erzeugung minus Verbrauch im Haus</a:t>
            </a:r>
            <a:endParaRPr lang="de-DE" sz="6800" dirty="0"/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Grenzen im lokalen Verteilnetz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100</a:t>
            </a:r>
            <a:r>
              <a:rPr lang="de-DE" sz="6800" dirty="0"/>
              <a:t>% Auslastung von Kabeln und Transformator</a:t>
            </a:r>
            <a:r>
              <a:rPr lang="de-DE" sz="6800"/>
              <a:t>, </a:t>
            </a:r>
            <a:r>
              <a:rPr lang="de-DE" sz="6800" u="sng"/>
              <a:t>oder</a:t>
            </a:r>
            <a:r>
              <a:rPr lang="de-DE" sz="6800"/>
              <a:t> 5</a:t>
            </a:r>
            <a:r>
              <a:rPr lang="de-DE" sz="6800" dirty="0"/>
              <a:t>% Spannungsabweichung</a:t>
            </a:r>
          </a:p>
        </p:txBody>
      </p:sp>
      <p:pic>
        <p:nvPicPr>
          <p:cNvPr id="7" name="Grafik 6" descr="Ein Bild, das Diagramm, Screenshot, Text, Reihe enthält.&#10;&#10;KI-generierte Inhalte können fehlerhaft sein.">
            <a:extLst>
              <a:ext uri="{FF2B5EF4-FFF2-40B4-BE49-F238E27FC236}">
                <a16:creationId xmlns:a16="http://schemas.microsoft.com/office/drawing/2014/main" id="{FBC35DE5-7BE0-3B05-4EBA-01F191832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60" y="4164390"/>
            <a:ext cx="16942390" cy="979692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7AC394F-3B10-5E2D-52E3-8DF2FD281541}"/>
              </a:ext>
            </a:extLst>
          </p:cNvPr>
          <p:cNvSpPr txBox="1"/>
          <p:nvPr/>
        </p:nvSpPr>
        <p:spPr>
          <a:xfrm>
            <a:off x="18288000" y="14250999"/>
            <a:ext cx="182880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… </a:t>
            </a:r>
            <a:r>
              <a:rPr lang="de-DE" sz="6800" b="1">
                <a:solidFill>
                  <a:schemeClr val="bg2"/>
                </a:solidFill>
              </a:rPr>
              <a:t>Netzplan</a:t>
            </a:r>
            <a:r>
              <a:rPr lang="de-DE" sz="6800">
                <a:solidFill>
                  <a:schemeClr val="bg2"/>
                </a:solidFill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4 Netzstränge hängen an einem Transformator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13 Haushalte, jeder ist ein Netzknoten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  <a:sym typeface="Wingdings" panose="05000000000000000000" pitchFamily="2" charset="2"/>
              </a:rPr>
              <a:t> </a:t>
            </a:r>
            <a:r>
              <a:rPr lang="de-DE" sz="6800">
                <a:solidFill>
                  <a:schemeClr val="bg2"/>
                </a:solidFill>
              </a:rPr>
              <a:t>Last aller Haushalte zusammen kommt als </a:t>
            </a:r>
          </a:p>
          <a:p>
            <a:pPr>
              <a:spcAft>
                <a:spcPts val="1200"/>
              </a:spcAft>
            </a:pPr>
            <a:r>
              <a:rPr lang="de-DE" sz="6800" b="1">
                <a:solidFill>
                  <a:schemeClr val="bg2"/>
                </a:solidFill>
              </a:rPr>
              <a:t>aggregierte Last </a:t>
            </a:r>
            <a:r>
              <a:rPr lang="de-DE" sz="6800">
                <a:solidFill>
                  <a:schemeClr val="bg2"/>
                </a:solidFill>
              </a:rPr>
              <a:t>am Transformator an</a:t>
            </a:r>
          </a:p>
        </p:txBody>
      </p:sp>
      <p:sp>
        <p:nvSpPr>
          <p:cNvPr id="8" name="Pfeil: gebogen 7">
            <a:extLst>
              <a:ext uri="{FF2B5EF4-FFF2-40B4-BE49-F238E27FC236}">
                <a16:creationId xmlns:a16="http://schemas.microsoft.com/office/drawing/2014/main" id="{25CA1FAE-7A02-D2D5-B22E-469419D612FE}"/>
              </a:ext>
            </a:extLst>
          </p:cNvPr>
          <p:cNvSpPr/>
          <p:nvPr/>
        </p:nvSpPr>
        <p:spPr>
          <a:xfrm rot="10800000">
            <a:off x="24377551" y="13961317"/>
            <a:ext cx="2948474" cy="1172935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E5242BC-4C28-A51D-F51A-98B01373B390}"/>
              </a:ext>
            </a:extLst>
          </p:cNvPr>
          <p:cNvSpPr/>
          <p:nvPr/>
        </p:nvSpPr>
        <p:spPr>
          <a:xfrm>
            <a:off x="19354800" y="5090160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Netzstrang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C61E5D9-C9E3-8B0B-B809-BB5E88D6E8C1}"/>
              </a:ext>
            </a:extLst>
          </p:cNvPr>
          <p:cNvSpPr/>
          <p:nvPr/>
        </p:nvSpPr>
        <p:spPr>
          <a:xfrm>
            <a:off x="26121360" y="11452921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Netzknoten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4F8C858A-5FC1-036A-0DC3-99625C50629B}"/>
              </a:ext>
            </a:extLst>
          </p:cNvPr>
          <p:cNvCxnSpPr>
            <a:cxnSpLocks/>
          </p:cNvCxnSpPr>
          <p:nvPr/>
        </p:nvCxnSpPr>
        <p:spPr>
          <a:xfrm flipV="1">
            <a:off x="30297120" y="10820400"/>
            <a:ext cx="1097280" cy="12489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9E43E259-9F1E-5567-91CB-AF69D9F8EA2A}"/>
              </a:ext>
            </a:extLst>
          </p:cNvPr>
          <p:cNvCxnSpPr/>
          <p:nvPr/>
        </p:nvCxnSpPr>
        <p:spPr>
          <a:xfrm flipH="1">
            <a:off x="24780240" y="12313920"/>
            <a:ext cx="1615440" cy="640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134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3FD3B-49F9-EAE4-B368-38A4EC4FD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025601-C915-0752-B174-3F02AC9AB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109" y="1435919"/>
            <a:ext cx="32052705" cy="2045493"/>
          </a:xfrm>
        </p:spPr>
        <p:txBody>
          <a:bodyPr/>
          <a:lstStyle/>
          <a:p>
            <a:r>
              <a:rPr lang="de-DE" sz="12000" dirty="0"/>
              <a:t>Netzmodell</a:t>
            </a:r>
            <a:r>
              <a:rPr lang="de-DE" sz="12000"/>
              <a:t>: Spickzettel</a:t>
            </a:r>
            <a:endParaRPr lang="de-DE" sz="120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4E660E7-485D-311E-6BD7-AD6D15780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18" y="3887260"/>
            <a:ext cx="17523424" cy="1279947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sz="6800" b="1" i="1" dirty="0"/>
              <a:t>Was war noch gleich…?</a:t>
            </a:r>
          </a:p>
          <a:p>
            <a:pPr>
              <a:spcAft>
                <a:spcPts val="1200"/>
              </a:spcAft>
            </a:pPr>
            <a:r>
              <a:rPr lang="de-DE" sz="6800"/>
              <a:t>…</a:t>
            </a:r>
            <a:r>
              <a:rPr lang="de-DE" sz="6800" b="1"/>
              <a:t> </a:t>
            </a:r>
            <a:r>
              <a:rPr lang="de-DE" sz="6800" b="1" dirty="0"/>
              <a:t>Netzstrang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Teil </a:t>
            </a:r>
            <a:r>
              <a:rPr lang="de-DE" sz="6800" dirty="0"/>
              <a:t>eines Verteilnetzes, quasi eine „Straße“, die vom Transformator zu den Häusern geht.</a:t>
            </a:r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Residuallast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Last </a:t>
            </a:r>
            <a:r>
              <a:rPr lang="de-DE" sz="6800" dirty="0"/>
              <a:t>oder Erzeugung, die am Ende „übrig bleibt“, also wirklich im </a:t>
            </a:r>
            <a:r>
              <a:rPr lang="de-DE" sz="6800"/>
              <a:t>Netz ankommt:</a:t>
            </a:r>
          </a:p>
          <a:p>
            <a:pPr>
              <a:spcAft>
                <a:spcPts val="1200"/>
              </a:spcAft>
            </a:pPr>
            <a:r>
              <a:rPr lang="de-DE" sz="6800"/>
              <a:t>bei Haushalt mit PV-Anlage: eigene Erzeugung minus Verbrauch im Haus</a:t>
            </a:r>
            <a:endParaRPr lang="de-DE" sz="6800" dirty="0"/>
          </a:p>
          <a:p>
            <a:pPr>
              <a:spcAft>
                <a:spcPts val="1200"/>
              </a:spcAft>
            </a:pPr>
            <a:r>
              <a:rPr lang="de-DE" sz="6800"/>
              <a:t>… </a:t>
            </a:r>
            <a:r>
              <a:rPr lang="de-DE" sz="6800" b="1" dirty="0"/>
              <a:t>Grenzen im lokalen Verteilnetz</a:t>
            </a:r>
            <a:r>
              <a:rPr lang="de-DE" sz="6800"/>
              <a:t>: </a:t>
            </a:r>
          </a:p>
          <a:p>
            <a:pPr>
              <a:spcAft>
                <a:spcPts val="1200"/>
              </a:spcAft>
            </a:pPr>
            <a:r>
              <a:rPr lang="de-DE" sz="6800"/>
              <a:t>100</a:t>
            </a:r>
            <a:r>
              <a:rPr lang="de-DE" sz="6800" dirty="0"/>
              <a:t>% Auslastung von Kabeln und Transformator</a:t>
            </a:r>
            <a:r>
              <a:rPr lang="de-DE" sz="6800"/>
              <a:t>, </a:t>
            </a:r>
            <a:r>
              <a:rPr lang="de-DE" sz="6800" u="sng"/>
              <a:t>oder</a:t>
            </a:r>
            <a:r>
              <a:rPr lang="de-DE" sz="6800"/>
              <a:t> 5</a:t>
            </a:r>
            <a:r>
              <a:rPr lang="de-DE" sz="6800" dirty="0"/>
              <a:t>% Spannungsabweichung</a:t>
            </a:r>
          </a:p>
        </p:txBody>
      </p:sp>
      <p:pic>
        <p:nvPicPr>
          <p:cNvPr id="7" name="Grafik 6" descr="Ein Bild, das Diagramm, Screenshot, Text, Reihe enthält.&#10;&#10;KI-generierte Inhalte können fehlerhaft sein.">
            <a:extLst>
              <a:ext uri="{FF2B5EF4-FFF2-40B4-BE49-F238E27FC236}">
                <a16:creationId xmlns:a16="http://schemas.microsoft.com/office/drawing/2014/main" id="{300455CE-5B77-2060-8725-CA6FDD721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60" y="4164390"/>
            <a:ext cx="16942390" cy="979692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C2FAC11-A37F-495C-A925-D264B08D29A3}"/>
              </a:ext>
            </a:extLst>
          </p:cNvPr>
          <p:cNvSpPr txBox="1"/>
          <p:nvPr/>
        </p:nvSpPr>
        <p:spPr>
          <a:xfrm>
            <a:off x="18288000" y="14250999"/>
            <a:ext cx="182880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… </a:t>
            </a:r>
            <a:r>
              <a:rPr lang="de-DE" sz="6800" b="1">
                <a:solidFill>
                  <a:schemeClr val="bg2"/>
                </a:solidFill>
              </a:rPr>
              <a:t>Netzplan</a:t>
            </a:r>
            <a:r>
              <a:rPr lang="de-DE" sz="6800">
                <a:solidFill>
                  <a:schemeClr val="bg2"/>
                </a:solidFill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4 Netzstränge hängen an einem Transformator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</a:rPr>
              <a:t>13 Haushalte, jeder ist ein Netzknoten</a:t>
            </a:r>
          </a:p>
          <a:p>
            <a:pPr>
              <a:spcAft>
                <a:spcPts val="1200"/>
              </a:spcAft>
            </a:pPr>
            <a:r>
              <a:rPr lang="de-DE" sz="6800">
                <a:solidFill>
                  <a:schemeClr val="bg2"/>
                </a:solidFill>
                <a:sym typeface="Wingdings" panose="05000000000000000000" pitchFamily="2" charset="2"/>
              </a:rPr>
              <a:t> </a:t>
            </a:r>
            <a:r>
              <a:rPr lang="de-DE" sz="6800">
                <a:solidFill>
                  <a:schemeClr val="bg2"/>
                </a:solidFill>
              </a:rPr>
              <a:t>Last aller Haushalte zusammen kommt als </a:t>
            </a:r>
          </a:p>
          <a:p>
            <a:pPr>
              <a:spcAft>
                <a:spcPts val="1200"/>
              </a:spcAft>
            </a:pPr>
            <a:r>
              <a:rPr lang="de-DE" sz="6800" b="1">
                <a:solidFill>
                  <a:schemeClr val="bg2"/>
                </a:solidFill>
              </a:rPr>
              <a:t>aggregierte Last </a:t>
            </a:r>
            <a:r>
              <a:rPr lang="de-DE" sz="6800">
                <a:solidFill>
                  <a:schemeClr val="bg2"/>
                </a:solidFill>
              </a:rPr>
              <a:t>am Transformator an</a:t>
            </a:r>
          </a:p>
        </p:txBody>
      </p:sp>
      <p:sp>
        <p:nvSpPr>
          <p:cNvPr id="8" name="Pfeil: gebogen 7">
            <a:extLst>
              <a:ext uri="{FF2B5EF4-FFF2-40B4-BE49-F238E27FC236}">
                <a16:creationId xmlns:a16="http://schemas.microsoft.com/office/drawing/2014/main" id="{AC10EB50-DC0B-AEC6-EB14-57C586C4E6DE}"/>
              </a:ext>
            </a:extLst>
          </p:cNvPr>
          <p:cNvSpPr/>
          <p:nvPr/>
        </p:nvSpPr>
        <p:spPr>
          <a:xfrm rot="10800000">
            <a:off x="24377551" y="13961317"/>
            <a:ext cx="2948474" cy="1172935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8B89D6B-B2EF-6414-7983-F2F5A6B0376D}"/>
              </a:ext>
            </a:extLst>
          </p:cNvPr>
          <p:cNvSpPr/>
          <p:nvPr/>
        </p:nvSpPr>
        <p:spPr>
          <a:xfrm>
            <a:off x="19354800" y="5090160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Netzstrang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EFF13C8-3AF7-0528-D096-3784FF059632}"/>
              </a:ext>
            </a:extLst>
          </p:cNvPr>
          <p:cNvSpPr/>
          <p:nvPr/>
        </p:nvSpPr>
        <p:spPr>
          <a:xfrm>
            <a:off x="26121360" y="11452921"/>
            <a:ext cx="4602480" cy="123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tx1"/>
                </a:solidFill>
              </a:rPr>
              <a:t>Netzknoten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740186ED-7CCB-4FBD-F143-0C2544A7C83F}"/>
              </a:ext>
            </a:extLst>
          </p:cNvPr>
          <p:cNvCxnSpPr>
            <a:cxnSpLocks/>
          </p:cNvCxnSpPr>
          <p:nvPr/>
        </p:nvCxnSpPr>
        <p:spPr>
          <a:xfrm flipV="1">
            <a:off x="30297120" y="10820400"/>
            <a:ext cx="1097280" cy="12489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3AADDA2D-352D-E68A-1795-0A03FD0DE75A}"/>
              </a:ext>
            </a:extLst>
          </p:cNvPr>
          <p:cNvCxnSpPr/>
          <p:nvPr/>
        </p:nvCxnSpPr>
        <p:spPr>
          <a:xfrm flipH="1">
            <a:off x="24780240" y="12313920"/>
            <a:ext cx="1615440" cy="640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635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J2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24D8F"/>
      </a:accent1>
      <a:accent2>
        <a:srgbClr val="A30772"/>
      </a:accent2>
      <a:accent3>
        <a:srgbClr val="CB2D0A"/>
      </a:accent3>
      <a:accent4>
        <a:srgbClr val="EB5D56"/>
      </a:accent4>
      <a:accent5>
        <a:srgbClr val="E199C3"/>
      </a:accent5>
      <a:accent6>
        <a:srgbClr val="FFD743"/>
      </a:accent6>
      <a:hlink>
        <a:srgbClr val="A30772"/>
      </a:hlink>
      <a:folHlink>
        <a:srgbClr val="E199C3"/>
      </a:folHlink>
    </a:clrScheme>
    <a:fontScheme name="WJ25 Alternativ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MBF_WJ25_PowerPoint_Master_04_sl.pptx" id="{0EE15B67-7C51-4858-B9B6-7E64DFB6D64F}" vid="{9C84787A-6513-4563-92BE-6AE0F6A80E3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83d533-3c5d-4872-8fe3-b7155d80c03c" xsi:nil="true"/>
    <lcf76f155ced4ddcb4097134ff3c332f xmlns="a8629c1e-a46c-4094-94d7-83fd2a5054af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CF6FF130E11B48AD3F27A3CA8EA704" ma:contentTypeVersion="12" ma:contentTypeDescription="Ein neues Dokument erstellen." ma:contentTypeScope="" ma:versionID="7f92993f27f20ed13840caccea082323">
  <xsd:schema xmlns:xsd="http://www.w3.org/2001/XMLSchema" xmlns:xs="http://www.w3.org/2001/XMLSchema" xmlns:p="http://schemas.microsoft.com/office/2006/metadata/properties" xmlns:ns2="a8629c1e-a46c-4094-94d7-83fd2a5054af" xmlns:ns3="3383d533-3c5d-4872-8fe3-b7155d80c03c" targetNamespace="http://schemas.microsoft.com/office/2006/metadata/properties" ma:root="true" ma:fieldsID="cf080fb6e79bde7a1975b5cff4688c09" ns2:_="" ns3:_="">
    <xsd:import namespace="a8629c1e-a46c-4094-94d7-83fd2a5054af"/>
    <xsd:import namespace="3383d533-3c5d-4872-8fe3-b7155d80c0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29c1e-a46c-4094-94d7-83fd2a5054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83d533-3c5d-4872-8fe3-b7155d80c03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a0e5053-d5b2-45bb-b241-30f3c460ef3e}" ma:internalName="TaxCatchAll" ma:showField="CatchAllData" ma:web="3383d533-3c5d-4872-8fe3-b7155d80c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D41632-7578-4B7E-AB96-4489826223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4FC176-9D81-47D8-B1D3-B03B04BCF4A1}">
  <ds:schemaRefs>
    <ds:schemaRef ds:uri="http://www.w3.org/XML/1998/namespace"/>
    <ds:schemaRef ds:uri="http://purl.org/dc/dcmitype/"/>
    <ds:schemaRef ds:uri="a8629c1e-a46c-4094-94d7-83fd2a5054af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3383d533-3c5d-4872-8fe3-b7155d80c03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558BA92-A5E3-47EC-89C3-1CEDC410AA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629c1e-a46c-4094-94d7-83fd2a5054af"/>
    <ds:schemaRef ds:uri="3383d533-3c5d-4872-8fe3-b7155d80c0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BMBF_WJ25_PowerPoint_Master (1)</Template>
  <TotalTime>0</TotalTime>
  <Words>572</Words>
  <Application>Microsoft Office PowerPoint</Application>
  <PresentationFormat>Benutzerdefiniert</PresentationFormat>
  <Paragraphs>100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Wingdings</vt:lpstr>
      <vt:lpstr>Arial</vt:lpstr>
      <vt:lpstr>Aptos</vt:lpstr>
      <vt:lpstr>Office</vt:lpstr>
      <vt:lpstr>Netzmodell: Zugang</vt:lpstr>
      <vt:lpstr>Netzmodell: Zugang</vt:lpstr>
      <vt:lpstr>Netzmodell: Zugang</vt:lpstr>
      <vt:lpstr>Netzmodell: Zugang</vt:lpstr>
      <vt:lpstr>Netzmodell: Spickzettel</vt:lpstr>
      <vt:lpstr>Netzmodell: Spickzettel</vt:lpstr>
      <vt:lpstr>Netzmodell: Spickzettel</vt:lpstr>
      <vt:lpstr>Netzmodell: Spickzettel</vt:lpstr>
    </vt:vector>
  </TitlesOfParts>
  <Company>Fraunhofer ISI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Kesselring, Anne</dc:creator>
  <cp:lastModifiedBy>Kesselring, Anne</cp:lastModifiedBy>
  <cp:revision>53</cp:revision>
  <cp:lastPrinted>2025-11-27T16:04:25Z</cp:lastPrinted>
  <dcterms:created xsi:type="dcterms:W3CDTF">2025-06-08T14:30:57Z</dcterms:created>
  <dcterms:modified xsi:type="dcterms:W3CDTF">2025-11-27T16:04:44Z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0x0101001BCF6FF130E11B48AD3F27A3CA8EA704</vt:lpwstr>
  </property>
  <property fmtid="{D5CDD505-2E9C-101B-9397-08002B2CF9AE}" pid="3" name="MediaServiceImageTags">
    <vt:lpwstr/>
  </property>
</Properties>
</file>