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3"/>
  </p:notesMasterIdLst>
  <p:sldIdLst>
    <p:sldId id="317" r:id="rId5"/>
    <p:sldId id="329" r:id="rId6"/>
    <p:sldId id="318" r:id="rId7"/>
    <p:sldId id="319" r:id="rId8"/>
    <p:sldId id="316" r:id="rId9"/>
    <p:sldId id="323" r:id="rId10"/>
    <p:sldId id="324" r:id="rId11"/>
    <p:sldId id="325" r:id="rId12"/>
  </p:sldIdLst>
  <p:sldSz cx="36576000" cy="20574000"/>
  <p:notesSz cx="9926638" cy="6797675"/>
  <p:defaultTextStyle>
    <a:defPPr>
      <a:defRPr lang="de-DE"/>
    </a:defPPr>
    <a:lvl1pPr marL="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euVernetzt - Folien" id="{39A49449-EA1D-4318-B8A8-18C0F68790E1}">
          <p14:sldIdLst>
            <p14:sldId id="317"/>
            <p14:sldId id="329"/>
            <p14:sldId id="318"/>
            <p14:sldId id="319"/>
            <p14:sldId id="316"/>
            <p14:sldId id="323"/>
            <p14:sldId id="324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sselring, Anne" initials="AK" lastIdx="3" clrIdx="0">
    <p:extLst>
      <p:ext uri="{19B8F6BF-5375-455C-9EA6-DF929625EA0E}">
        <p15:presenceInfo xmlns:p15="http://schemas.microsoft.com/office/powerpoint/2012/main" userId="S::anne.kesselring@isi.fraunhofer.de::a813a3e8-02e1-4b89-928e-b88c6c8c522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3842" autoAdjust="0"/>
  </p:normalViewPr>
  <p:slideViewPr>
    <p:cSldViewPr snapToGrid="0">
      <p:cViewPr varScale="1">
        <p:scale>
          <a:sx n="51" d="100"/>
          <a:sy n="51" d="100"/>
        </p:scale>
        <p:origin x="70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04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sselring, Anne" userId="a813a3e8-02e1-4b89-928e-b88c6c8c522b" providerId="ADAL" clId="{FE0ACD80-44CC-4626-9A8D-CC829D428C78}"/>
    <pc:docChg chg="delSld modSection">
      <pc:chgData name="Kesselring, Anne" userId="a813a3e8-02e1-4b89-928e-b88c6c8c522b" providerId="ADAL" clId="{FE0ACD80-44CC-4626-9A8D-CC829D428C78}" dt="2025-11-27T15:59:48.322" v="0" actId="2696"/>
      <pc:docMkLst>
        <pc:docMk/>
      </pc:docMkLst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3053952092" sldId="278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254878373" sldId="290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372124282" sldId="291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817442561" sldId="292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3311663545" sldId="293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1480852029" sldId="326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2237134850" sldId="327"/>
        </pc:sldMkLst>
      </pc:sldChg>
      <pc:sldChg chg="del">
        <pc:chgData name="Kesselring, Anne" userId="a813a3e8-02e1-4b89-928e-b88c6c8c522b" providerId="ADAL" clId="{FE0ACD80-44CC-4626-9A8D-CC829D428C78}" dt="2025-11-27T15:59:48.322" v="0" actId="2696"/>
        <pc:sldMkLst>
          <pc:docMk/>
          <pc:sldMk cId="1577635014" sldId="32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DEC27-C3C1-478D-BBD9-EEE13B3924E3}" type="datetimeFigureOut">
              <a:rPr lang="de-DE" smtClean="0"/>
              <a:t>27.11.2025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1A8B9-BBBE-4DB2-A546-CB3B18A32D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868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DE51A-7D25-E068-BB83-2DDD05312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52196B9-CE00-1FBC-D386-8AF78A04E5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943C583-2445-12C1-AD81-0970FF1518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C8C8EE-A7E1-1053-FCA8-1C7BBCA3D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6931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DDFC2-9B72-4396-24DE-1B7C3D907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62A48BB-4A0D-04B7-B398-86C6CD2A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0A28E4B-2579-D4B6-14A6-C8318100C9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B9938D-47EF-2F70-0CA8-EA13F9D243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142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B93F9-770A-8D49-2542-68DB69120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5890BC3-67FA-EF0D-C747-82D870CDB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3675EC-3BD6-A3FC-E1F2-6D1D4D7AA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CDC404-03C0-E964-A381-6671440166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677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B45C5-CAD7-AD8D-92ED-5C6598DA6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0A43A1A-6651-1034-3563-54D9F64E1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53B1517-5375-63CE-1FC0-FA06AFFF0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505022-4308-8CA9-38CC-A832F788D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476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MBF_WJ25_Verlauf_Animation_fuer_Logo_02_bl_s">
            <a:hlinkClick r:id="" action="ppaction://media"/>
            <a:extLst>
              <a:ext uri="{FF2B5EF4-FFF2-40B4-BE49-F238E27FC236}">
                <a16:creationId xmlns:a16="http://schemas.microsoft.com/office/drawing/2014/main" id="{40E4F0FC-AF1F-59B8-1483-8B8229038F8D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182044C-CE1B-3E17-656A-788926D6D5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3964" y="2715888"/>
            <a:ext cx="25920000" cy="5940000"/>
          </a:xfrm>
        </p:spPr>
        <p:txBody>
          <a:bodyPr lIns="0" tIns="0" rIns="0" bIns="0" anchor="b">
            <a:noAutofit/>
          </a:bodyPr>
          <a:lstStyle>
            <a:lvl1pPr algn="l"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ACAF6F-F1A3-C7A8-93D2-1266EB688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967" y="9386430"/>
            <a:ext cx="25920000" cy="357645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200">
                <a:solidFill>
                  <a:schemeClr val="bg1"/>
                </a:solidFill>
              </a:defRPr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02C94B-EFBC-6E28-B408-479036511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23964" y="1428750"/>
            <a:ext cx="8229600" cy="4838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146214-5213-ABDF-6447-C43A24E56B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5" name="Abgerundetes Rechteck 41">
            <a:extLst>
              <a:ext uri="{FF2B5EF4-FFF2-40B4-BE49-F238E27FC236}">
                <a16:creationId xmlns:a16="http://schemas.microsoft.com/office/drawing/2014/main" id="{3E3B2120-07FF-46A0-8617-337F50419684}"/>
              </a:ext>
            </a:extLst>
          </p:cNvPr>
          <p:cNvSpPr>
            <a:spLocks noChangeAspect="1"/>
          </p:cNvSpPr>
          <p:nvPr userDrawn="1"/>
        </p:nvSpPr>
        <p:spPr>
          <a:xfrm rot="322079">
            <a:off x="-5225143" y="12753852"/>
            <a:ext cx="16361228" cy="1159003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softEdge rad="126792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85" dirty="0">
              <a:ln>
                <a:noFill/>
              </a:ln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453AAA7-5911-07CC-FFEA-60270B993D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869" y="15518227"/>
            <a:ext cx="6887247" cy="459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771" userDrawn="1">
          <p15:clr>
            <a:srgbClr val="FBAE40"/>
          </p15:clr>
        </p15:guide>
        <p15:guide id="2" pos="22269" userDrawn="1">
          <p15:clr>
            <a:srgbClr val="FBAE40"/>
          </p15:clr>
        </p15:guide>
        <p15:guide id="3" orient="horz" pos="900" userDrawn="1">
          <p15:clr>
            <a:srgbClr val="FBAE40"/>
          </p15:clr>
        </p15:guide>
        <p15:guide id="4" orient="horz" pos="120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sverzeichn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 lIns="0" tIns="0" rIns="0" bIns="0" anchor="t" anchorCtr="0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32052702" cy="12799479"/>
          </a:xfrm>
        </p:spPr>
        <p:txBody>
          <a:bodyPr lIns="0" tIns="0" rIns="0" bIns="0">
            <a:noAutofit/>
          </a:bodyPr>
          <a:lstStyle>
            <a:lvl1pPr marL="0" indent="0" defTabSz="4320000">
              <a:spcBef>
                <a:spcPts val="0"/>
              </a:spcBef>
              <a:spcAft>
                <a:spcPts val="6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7455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0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4628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2074140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3207414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5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drei Spalti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4BD375A8-2716-A77E-8111-3E41D276540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4552039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7EB709B-BA0F-32D3-D180-DCADDE4AF8B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2891573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6844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lat_Text mit Bi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0B2B365-8013-15FD-E342-0052F899A44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288000" y="0"/>
            <a:ext cx="18288000" cy="20574000"/>
          </a:xfr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2"/>
            <a:ext cx="16037070" cy="2266971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1603707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652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Zita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3491483"/>
            <a:ext cx="34120932" cy="11258919"/>
          </a:xfrm>
        </p:spPr>
        <p:txBody>
          <a:bodyPr lIns="0" tIns="0" rIns="0" bIns="0" anchor="ctr" anchorCtr="1">
            <a:noAutofit/>
          </a:bodyPr>
          <a:lstStyle>
            <a:lvl1pPr algn="ctr">
              <a:defRPr sz="14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31106" y="16154402"/>
            <a:ext cx="34120929" cy="928119"/>
          </a:xfrm>
        </p:spPr>
        <p:txBody>
          <a:bodyPr lIns="0" tIns="0" rIns="0" bIns="0">
            <a:noAutofit/>
          </a:bodyPr>
          <a:lstStyle>
            <a:lvl1pPr marL="0" indent="0" algn="ctr" defTabSz="2916000">
              <a:spcBef>
                <a:spcPts val="0"/>
              </a:spcBef>
              <a:spcAft>
                <a:spcPts val="3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 dirty="0"/>
              <a:t>Untertitel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9867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95F7DF-D8A2-48AD-D8DE-1BE52D0F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/>
          <a:p>
            <a:fld id="{F757E1CB-DF65-497F-AF70-C38A34EF2D3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24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94635A3-4491-C39F-CC72-3145BE8B7A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3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0599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438BDB1-D1A9-484B-1726-8F91D8F79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489" y="1428750"/>
            <a:ext cx="32071758" cy="226695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B717CC-2277-728D-E60B-28A900420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3488" y="4913966"/>
            <a:ext cx="32071761" cy="1283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7384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3" r:id="rId6"/>
    <p:sldLayoutId id="2147483662" r:id="rId7"/>
    <p:sldLayoutId id="2147483655" r:id="rId8"/>
    <p:sldLayoutId id="2147483664" r:id="rId9"/>
  </p:sldLayoutIdLst>
  <p:hf sldNum="0" hdr="0" ftr="0" dt="0"/>
  <p:txStyles>
    <p:titleStyle>
      <a:lvl1pPr algn="l" defTabSz="2743200" rtl="0" eaLnBrk="1" latinLnBrk="0" hangingPunct="1">
        <a:lnSpc>
          <a:spcPct val="100000"/>
        </a:lnSpc>
        <a:spcBef>
          <a:spcPct val="0"/>
        </a:spcBef>
        <a:buNone/>
        <a:defRPr sz="7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110000"/>
        </a:lnSpc>
        <a:spcBef>
          <a:spcPts val="30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0" userDrawn="1">
          <p15:clr>
            <a:srgbClr val="F26B43"/>
          </p15:clr>
        </p15:guide>
        <p15:guide id="2" pos="11520" userDrawn="1">
          <p15:clr>
            <a:srgbClr val="F26B43"/>
          </p15:clr>
        </p15:guide>
        <p15:guide id="3" orient="horz" pos="12060" userDrawn="1">
          <p15:clr>
            <a:srgbClr val="F26B43"/>
          </p15:clr>
        </p15:guide>
        <p15:guide id="4" orient="horz" pos="900" userDrawn="1">
          <p15:clr>
            <a:srgbClr val="F26B43"/>
          </p15:clr>
        </p15:guide>
        <p15:guide id="5" pos="771" userDrawn="1">
          <p15:clr>
            <a:srgbClr val="F26B43"/>
          </p15:clr>
        </p15:guide>
        <p15:guide id="6" pos="22269" userDrawn="1">
          <p15:clr>
            <a:srgbClr val="F26B43"/>
          </p15:clr>
        </p15:guide>
        <p15:guide id="7" orient="horz" pos="21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B2DE8-88B0-34CB-F67A-AE20981B7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08CD47D-175B-05CA-2F4E-381C990DC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Quiz zum Abschluss </a:t>
            </a: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227FC29-1CFE-0DC2-EC0E-3D066A67709B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8069F3AD-DBF2-96EE-B8A0-BAE551208ACB}"/>
              </a:ext>
            </a:extLst>
          </p:cNvPr>
          <p:cNvCxnSpPr>
            <a:cxnSpLocks/>
          </p:cNvCxnSpPr>
          <p:nvPr/>
        </p:nvCxnSpPr>
        <p:spPr>
          <a:xfrm>
            <a:off x="1068930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343A466-0324-B490-3004-82E447237106}"/>
              </a:ext>
            </a:extLst>
          </p:cNvPr>
          <p:cNvCxnSpPr>
            <a:cxnSpLocks/>
          </p:cNvCxnSpPr>
          <p:nvPr/>
        </p:nvCxnSpPr>
        <p:spPr>
          <a:xfrm>
            <a:off x="17596462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64D39DBC-13B2-A519-3CCC-4918B68EDC2F}"/>
              </a:ext>
            </a:extLst>
          </p:cNvPr>
          <p:cNvCxnSpPr>
            <a:cxnSpLocks/>
          </p:cNvCxnSpPr>
          <p:nvPr/>
        </p:nvCxnSpPr>
        <p:spPr>
          <a:xfrm>
            <a:off x="2446921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F3B2EA66-A455-E12D-8E33-7B2C5C9810BB}"/>
              </a:ext>
            </a:extLst>
          </p:cNvPr>
          <p:cNvCxnSpPr>
            <a:cxnSpLocks/>
          </p:cNvCxnSpPr>
          <p:nvPr/>
        </p:nvCxnSpPr>
        <p:spPr>
          <a:xfrm>
            <a:off x="3880463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1E33A7D9-261E-6A63-5CC6-854B1A558CAB}"/>
              </a:ext>
            </a:extLst>
          </p:cNvPr>
          <p:cNvSpPr txBox="1"/>
          <p:nvPr/>
        </p:nvSpPr>
        <p:spPr>
          <a:xfrm>
            <a:off x="1223961" y="3695718"/>
            <a:ext cx="33347608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/>
              <a:t>Du/Deine Eltern besitzt eine PV-Anlage und ein Elektro-Auto. Was ist ein Beispiel für netzdienliches Verhalten bei euch zu Hause? 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Der Netzbetreiber steuert die Ladezeiten von Elektroautos und verschiebt sie so, dass das Netz nicht überlastet wird. Wie heißt das in der Fachsprache? </a:t>
            </a:r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 Das Stromsystem in Deutschland wird sich in Zukunft verändern. Was passiert dabei?</a:t>
            </a:r>
          </a:p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01B41A3-6B13-10A0-5ECA-E386FF52B782}"/>
              </a:ext>
            </a:extLst>
          </p:cNvPr>
          <p:cNvGraphicFramePr>
            <a:graphicFrameLocks noGrp="1"/>
          </p:cNvGraphicFramePr>
          <p:nvPr/>
        </p:nvGraphicFramePr>
        <p:xfrm>
          <a:off x="2779450" y="5458833"/>
          <a:ext cx="28608725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5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Mittags bei Sonne das E-Auto laden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Abends aufladen, das machen die Nachbarn ja auch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Keinen Strom verbrauchen, dann gibt‘s auch kein Problem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E58B5BE3-4EAF-4D48-BEAB-78CE3B5E5B79}"/>
              </a:ext>
            </a:extLst>
          </p:cNvPr>
          <p:cNvGraphicFramePr>
            <a:graphicFrameLocks noGrp="1"/>
          </p:cNvGraphicFramePr>
          <p:nvPr/>
        </p:nvGraphicFramePr>
        <p:xfrm>
          <a:off x="2779447" y="10584656"/>
          <a:ext cx="28608715" cy="2376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2376016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Leistung bringen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Prosumer werden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Flexibilität nutzen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502390F8-D98F-C9C9-AB8A-884744E8EE28}"/>
              </a:ext>
            </a:extLst>
          </p:cNvPr>
          <p:cNvGraphicFramePr>
            <a:graphicFrameLocks noGrp="1"/>
          </p:cNvGraphicFramePr>
          <p:nvPr/>
        </p:nvGraphicFramePr>
        <p:xfrm>
          <a:off x="2779448" y="14899120"/>
          <a:ext cx="28608715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Nur noch Großkraftwerke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Mehr kleinere Erneuerbare-Energien-Anlagen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Batteriespeicher erzeugen unseren</a:t>
                      </a:r>
                    </a:p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Strom 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770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4BEDF-BF01-E406-6D15-590BEEE35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53655B7-ADA8-E37B-B6B9-E777AA31E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Quiz zum Abschluss </a:t>
            </a: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A78FEDF-03F3-A3E6-140F-C22C0D6FB05D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3B13392E-1130-5269-0537-43BB72C61BE9}"/>
              </a:ext>
            </a:extLst>
          </p:cNvPr>
          <p:cNvCxnSpPr>
            <a:cxnSpLocks/>
          </p:cNvCxnSpPr>
          <p:nvPr/>
        </p:nvCxnSpPr>
        <p:spPr>
          <a:xfrm>
            <a:off x="1068930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77FD6691-8783-E91F-567B-31B16A7C3A06}"/>
              </a:ext>
            </a:extLst>
          </p:cNvPr>
          <p:cNvCxnSpPr>
            <a:cxnSpLocks/>
          </p:cNvCxnSpPr>
          <p:nvPr/>
        </p:nvCxnSpPr>
        <p:spPr>
          <a:xfrm>
            <a:off x="17596462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FA16CE11-D067-4065-76C7-9A06A9EE18C8}"/>
              </a:ext>
            </a:extLst>
          </p:cNvPr>
          <p:cNvCxnSpPr>
            <a:cxnSpLocks/>
          </p:cNvCxnSpPr>
          <p:nvPr/>
        </p:nvCxnSpPr>
        <p:spPr>
          <a:xfrm>
            <a:off x="2446921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7AA38160-6CB7-F829-844A-341FC5ADC20B}"/>
              </a:ext>
            </a:extLst>
          </p:cNvPr>
          <p:cNvCxnSpPr>
            <a:cxnSpLocks/>
          </p:cNvCxnSpPr>
          <p:nvPr/>
        </p:nvCxnSpPr>
        <p:spPr>
          <a:xfrm>
            <a:off x="3880463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28FD1D3A-155C-3512-33DA-7E6CBA83F318}"/>
              </a:ext>
            </a:extLst>
          </p:cNvPr>
          <p:cNvSpPr txBox="1"/>
          <p:nvPr/>
        </p:nvSpPr>
        <p:spPr>
          <a:xfrm>
            <a:off x="1223961" y="3695718"/>
            <a:ext cx="33347608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/>
              <a:t>Du/Deine Eltern besitzt eine PV-Anlage und ein Elektro-Auto. Was ist ein Beispiel für netzdienliches Verhalten bei euch zu Hause? 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Der Netzbetreiber steuert die Ladezeiten von Elektroautos und verschiebt sie so, dass das Netz nicht überlastet wird. Wie heißt das in der Fachsprache? </a:t>
            </a:r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 Das Stromsystem in Deutschland wird sich in Zukunft verändern. Was passiert dabei?</a:t>
            </a:r>
          </a:p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1B8412C-67DD-3F41-6CDA-76D6A899A222}"/>
              </a:ext>
            </a:extLst>
          </p:cNvPr>
          <p:cNvGraphicFramePr>
            <a:graphicFrameLocks noGrp="1"/>
          </p:cNvGraphicFramePr>
          <p:nvPr/>
        </p:nvGraphicFramePr>
        <p:xfrm>
          <a:off x="2779450" y="5458833"/>
          <a:ext cx="28608725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5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Mittags bei Sonne das E-Auto laden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Abends aufladen, das machen die Nachbarn ja auch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Keinen Strom verbrauchen, dann gibt‘s auch kein Problem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37CE7A31-BDE9-33EB-B5F6-F4CD7F3C516E}"/>
              </a:ext>
            </a:extLst>
          </p:cNvPr>
          <p:cNvGraphicFramePr>
            <a:graphicFrameLocks noGrp="1"/>
          </p:cNvGraphicFramePr>
          <p:nvPr/>
        </p:nvGraphicFramePr>
        <p:xfrm>
          <a:off x="2779447" y="10584656"/>
          <a:ext cx="28608715" cy="2376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2376016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Leistung bringen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Prosumer werden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Flexibilität nutzen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573D45CE-4C9E-2A83-65C1-E0486763F76B}"/>
              </a:ext>
            </a:extLst>
          </p:cNvPr>
          <p:cNvGraphicFramePr>
            <a:graphicFrameLocks noGrp="1"/>
          </p:cNvGraphicFramePr>
          <p:nvPr/>
        </p:nvGraphicFramePr>
        <p:xfrm>
          <a:off x="2779448" y="14899120"/>
          <a:ext cx="28608715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Nur noch Großkraftwerke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Mehr kleinere Erneuerbare-Energien-Anlagen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Batteriespeicher erzeugen unseren</a:t>
                      </a:r>
                    </a:p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Strom 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471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49CAC-8BC3-172C-514F-3B6DCCAE1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35BEF50-BF4A-E1B7-1A3A-BA9AA1144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Quiz zum Abschluss </a:t>
            </a: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4CF4EAB5-8D98-D3BC-F501-1B8BBCF04F94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8A9ABC8B-D6F8-01AA-039A-FEA18978F345}"/>
              </a:ext>
            </a:extLst>
          </p:cNvPr>
          <p:cNvCxnSpPr>
            <a:cxnSpLocks/>
          </p:cNvCxnSpPr>
          <p:nvPr/>
        </p:nvCxnSpPr>
        <p:spPr>
          <a:xfrm>
            <a:off x="1068930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AC2BE4F8-E16F-CF9A-3874-4B33F0AE2D6C}"/>
              </a:ext>
            </a:extLst>
          </p:cNvPr>
          <p:cNvCxnSpPr>
            <a:cxnSpLocks/>
          </p:cNvCxnSpPr>
          <p:nvPr/>
        </p:nvCxnSpPr>
        <p:spPr>
          <a:xfrm>
            <a:off x="17596462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6FB3F42-38E7-A14B-674E-9EE060F73426}"/>
              </a:ext>
            </a:extLst>
          </p:cNvPr>
          <p:cNvCxnSpPr>
            <a:cxnSpLocks/>
          </p:cNvCxnSpPr>
          <p:nvPr/>
        </p:nvCxnSpPr>
        <p:spPr>
          <a:xfrm>
            <a:off x="2446921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AECA5D90-01E9-E430-1632-070AF68B00A9}"/>
              </a:ext>
            </a:extLst>
          </p:cNvPr>
          <p:cNvCxnSpPr>
            <a:cxnSpLocks/>
          </p:cNvCxnSpPr>
          <p:nvPr/>
        </p:nvCxnSpPr>
        <p:spPr>
          <a:xfrm>
            <a:off x="3880463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01EBEC50-2FA8-9A1E-324B-E0CE62739824}"/>
              </a:ext>
            </a:extLst>
          </p:cNvPr>
          <p:cNvSpPr txBox="1"/>
          <p:nvPr/>
        </p:nvSpPr>
        <p:spPr>
          <a:xfrm>
            <a:off x="1223961" y="3695718"/>
            <a:ext cx="33347608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/>
              <a:t>Du/Deine Eltern besitzt eine PV-Anlage und ein Elektro-Auto. Was ist ein Beispiel für netzdienliches Verhalten bei euch zu Hause? 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Der Netzbetreiber steuert die Ladezeiten von Elektroautos und verschiebt sie so, dass das Netz nicht überlastet wird. Wie heißt das in der Fachsprache? </a:t>
            </a:r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 Das Stromsystem in Deutschland wird sich in Zukunft verändern. Was passiert dabei?</a:t>
            </a:r>
          </a:p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C355B5BF-53D9-77A7-3C3D-F49067042F01}"/>
              </a:ext>
            </a:extLst>
          </p:cNvPr>
          <p:cNvGraphicFramePr>
            <a:graphicFrameLocks noGrp="1"/>
          </p:cNvGraphicFramePr>
          <p:nvPr/>
        </p:nvGraphicFramePr>
        <p:xfrm>
          <a:off x="2779450" y="5458833"/>
          <a:ext cx="28608725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5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Mittags bei Sonne das E-Auto laden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Abends aufladen, das machen die Nachbarn ja auch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Keinen Strom verbrauchen, dann gibt‘s auch kein Problem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7F32F9FF-9DB5-DB60-16F5-3E0BCF63FED0}"/>
              </a:ext>
            </a:extLst>
          </p:cNvPr>
          <p:cNvGraphicFramePr>
            <a:graphicFrameLocks noGrp="1"/>
          </p:cNvGraphicFramePr>
          <p:nvPr/>
        </p:nvGraphicFramePr>
        <p:xfrm>
          <a:off x="2779447" y="10584656"/>
          <a:ext cx="28608715" cy="2376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2376016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Leistung bringen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Prosumer werden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Flexibilität nutzen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C0408750-06B5-08BB-E7D9-1E1250059DDF}"/>
              </a:ext>
            </a:extLst>
          </p:cNvPr>
          <p:cNvGraphicFramePr>
            <a:graphicFrameLocks noGrp="1"/>
          </p:cNvGraphicFramePr>
          <p:nvPr/>
        </p:nvGraphicFramePr>
        <p:xfrm>
          <a:off x="2779448" y="14899120"/>
          <a:ext cx="28608715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Nur noch Großkraftwerke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Mehr kleinere Erneuerbare-Energien-Anlagen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Batteriespeicher erzeugen unseren</a:t>
                      </a:r>
                    </a:p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Strom 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61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4D4B7-CB8F-0C14-9453-06AA3ACAC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E8B40C7F-513C-BB63-3825-F5BC416A9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anchor="t"/>
          <a:lstStyle/>
          <a:p>
            <a:r>
              <a:rPr lang="de-DE"/>
              <a:t>Quiz zum Abschluss </a:t>
            </a: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4C14C94B-047E-98C1-B9D2-FE5ED103BE72}"/>
              </a:ext>
            </a:extLst>
          </p:cNvPr>
          <p:cNvCxnSpPr>
            <a:cxnSpLocks/>
          </p:cNvCxnSpPr>
          <p:nvPr/>
        </p:nvCxnSpPr>
        <p:spPr>
          <a:xfrm flipH="1">
            <a:off x="4179604" y="33516294"/>
            <a:ext cx="160734" cy="99242"/>
          </a:xfrm>
          <a:prstGeom prst="line">
            <a:avLst/>
          </a:prstGeom>
          <a:ln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5F776D34-97DE-DBE4-804B-9F83753FA8D5}"/>
              </a:ext>
            </a:extLst>
          </p:cNvPr>
          <p:cNvCxnSpPr>
            <a:cxnSpLocks/>
          </p:cNvCxnSpPr>
          <p:nvPr/>
        </p:nvCxnSpPr>
        <p:spPr>
          <a:xfrm>
            <a:off x="1068930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891E161F-F426-5807-DE38-B7DFE11537B4}"/>
              </a:ext>
            </a:extLst>
          </p:cNvPr>
          <p:cNvCxnSpPr>
            <a:cxnSpLocks/>
          </p:cNvCxnSpPr>
          <p:nvPr/>
        </p:nvCxnSpPr>
        <p:spPr>
          <a:xfrm>
            <a:off x="17596462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3F3B52C4-3906-3844-0BF1-1A60BEE3FBEC}"/>
              </a:ext>
            </a:extLst>
          </p:cNvPr>
          <p:cNvCxnSpPr>
            <a:cxnSpLocks/>
          </p:cNvCxnSpPr>
          <p:nvPr/>
        </p:nvCxnSpPr>
        <p:spPr>
          <a:xfrm>
            <a:off x="24469210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44CDCF91-FB91-3D05-6BBF-07D59B0C8F99}"/>
              </a:ext>
            </a:extLst>
          </p:cNvPr>
          <p:cNvCxnSpPr>
            <a:cxnSpLocks/>
          </p:cNvCxnSpPr>
          <p:nvPr/>
        </p:nvCxnSpPr>
        <p:spPr>
          <a:xfrm>
            <a:off x="3880463" y="14539266"/>
            <a:ext cx="0" cy="38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1D7BF023-07CD-8E0E-A1F2-EDDDB7E04B67}"/>
              </a:ext>
            </a:extLst>
          </p:cNvPr>
          <p:cNvSpPr txBox="1"/>
          <p:nvPr/>
        </p:nvSpPr>
        <p:spPr>
          <a:xfrm>
            <a:off x="1223961" y="3695718"/>
            <a:ext cx="33347608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/>
              <a:t>Du/Deine Eltern besitzt eine PV-Anlage und ein Elektro-Auto. Was ist ein Beispiel für netzdienliches Verhalten bei euch zu Hause? 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Der Netzbetreiber steuert die Ladezeiten von Elektroautos und verschiebt sie so, dass das Netz nicht überlastet wird. Wie heißt das in der Fachsprache? </a:t>
            </a:r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endParaRPr lang="de-DE"/>
          </a:p>
          <a:p>
            <a:pPr marL="914400" indent="-914400">
              <a:buAutoNum type="arabicPeriod" startAt="2"/>
            </a:pPr>
            <a:r>
              <a:rPr lang="de-DE"/>
              <a:t> Das Stromsystem in Deutschland wird sich in Zukunft verändern. Was passiert dabei?</a:t>
            </a:r>
          </a:p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4DB82EEB-E555-A899-D00B-05FB34F4C150}"/>
              </a:ext>
            </a:extLst>
          </p:cNvPr>
          <p:cNvGraphicFramePr>
            <a:graphicFrameLocks noGrp="1"/>
          </p:cNvGraphicFramePr>
          <p:nvPr/>
        </p:nvGraphicFramePr>
        <p:xfrm>
          <a:off x="2779450" y="5458833"/>
          <a:ext cx="28608725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5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5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Mittags bei Sonne das E-Auto laden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Abends aufladen, das machen die Nachbarn ja auch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Keinen Strom verbrauchen, dann gibt‘s auch kein Problem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589D7FAA-7348-15A4-714B-A48119E76214}"/>
              </a:ext>
            </a:extLst>
          </p:cNvPr>
          <p:cNvGraphicFramePr>
            <a:graphicFrameLocks noGrp="1"/>
          </p:cNvGraphicFramePr>
          <p:nvPr/>
        </p:nvGraphicFramePr>
        <p:xfrm>
          <a:off x="2779447" y="10584656"/>
          <a:ext cx="28608715" cy="2376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2376016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Leistung bringen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Prosumer werden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Flexibilität nutzen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E33D24C0-1889-C2B6-7238-094980C2FE41}"/>
              </a:ext>
            </a:extLst>
          </p:cNvPr>
          <p:cNvGraphicFramePr>
            <a:graphicFrameLocks noGrp="1"/>
          </p:cNvGraphicFramePr>
          <p:nvPr/>
        </p:nvGraphicFramePr>
        <p:xfrm>
          <a:off x="2779448" y="14899120"/>
          <a:ext cx="28608715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1743">
                  <a:extLst>
                    <a:ext uri="{9D8B030D-6E8A-4147-A177-3AD203B41FA5}">
                      <a16:colId xmlns:a16="http://schemas.microsoft.com/office/drawing/2014/main" val="1297278366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222144298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71842734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406061819"/>
                    </a:ext>
                  </a:extLst>
                </a:gridCol>
                <a:gridCol w="5721743">
                  <a:extLst>
                    <a:ext uri="{9D8B030D-6E8A-4147-A177-3AD203B41FA5}">
                      <a16:colId xmlns:a16="http://schemas.microsoft.com/office/drawing/2014/main" val="1122817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Nur noch Großkraftwerke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Mehr kleinere Erneuerbare-Energien-Anlagen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4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Batteriespeicher erzeugen unseren</a:t>
                      </a:r>
                    </a:p>
                    <a:p>
                      <a:r>
                        <a:rPr lang="de-DE" sz="4800">
                          <a:solidFill>
                            <a:schemeClr val="bg1"/>
                          </a:solidFill>
                        </a:rPr>
                        <a:t>Strom 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128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158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C8952-7B03-7508-1B94-55E39890B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77BD8-6E38-C50C-A444-8BCDED43E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Feedback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8E9E97-487C-7A8A-1577-517B9521A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7200" b="1"/>
              <a:t>Das war...</a:t>
            </a:r>
          </a:p>
          <a:p>
            <a:pPr marL="0" indent="0">
              <a:buNone/>
            </a:pPr>
            <a:endParaRPr lang="de-DE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BA10915D-3166-D825-DB2D-E540EEE2284E}"/>
              </a:ext>
            </a:extLst>
          </p:cNvPr>
          <p:cNvGraphicFramePr>
            <a:graphicFrameLocks noGrp="1"/>
          </p:cNvGraphicFramePr>
          <p:nvPr/>
        </p:nvGraphicFramePr>
        <p:xfrm>
          <a:off x="1852245" y="6824785"/>
          <a:ext cx="30972369" cy="804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24123">
                  <a:extLst>
                    <a:ext uri="{9D8B030D-6E8A-4147-A177-3AD203B41FA5}">
                      <a16:colId xmlns:a16="http://schemas.microsoft.com/office/drawing/2014/main" val="227740261"/>
                    </a:ext>
                  </a:extLst>
                </a:gridCol>
                <a:gridCol w="14622586">
                  <a:extLst>
                    <a:ext uri="{9D8B030D-6E8A-4147-A177-3AD203B41FA5}">
                      <a16:colId xmlns:a16="http://schemas.microsoft.com/office/drawing/2014/main" val="1913315364"/>
                    </a:ext>
                  </a:extLst>
                </a:gridCol>
                <a:gridCol w="6025660">
                  <a:extLst>
                    <a:ext uri="{9D8B030D-6E8A-4147-A177-3AD203B41FA5}">
                      <a16:colId xmlns:a16="http://schemas.microsoft.com/office/drawing/2014/main" val="30387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Langweilig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Interessant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529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Kompliziert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Einfach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906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Unverständlich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Verständlich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75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Gar nicht gut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Sehr gut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150393"/>
                  </a:ext>
                </a:extLst>
              </a:tr>
            </a:tbl>
          </a:graphicData>
        </a:graphic>
      </p:graphicFrame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D9D954F2-7400-543A-7175-8E8BD43FDE76}"/>
              </a:ext>
            </a:extLst>
          </p:cNvPr>
          <p:cNvCxnSpPr>
            <a:cxnSpLocks/>
          </p:cNvCxnSpPr>
          <p:nvPr/>
        </p:nvCxnSpPr>
        <p:spPr>
          <a:xfrm>
            <a:off x="8397551" y="7441044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D951421C-E3BD-9665-08BA-BA8A89A19F20}"/>
              </a:ext>
            </a:extLst>
          </p:cNvPr>
          <p:cNvCxnSpPr>
            <a:cxnSpLocks/>
          </p:cNvCxnSpPr>
          <p:nvPr/>
        </p:nvCxnSpPr>
        <p:spPr>
          <a:xfrm>
            <a:off x="8397551" y="9649007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A3A6AF9F-CCA7-CF79-D114-6D5FF80AAAD0}"/>
              </a:ext>
            </a:extLst>
          </p:cNvPr>
          <p:cNvCxnSpPr>
            <a:cxnSpLocks/>
          </p:cNvCxnSpPr>
          <p:nvPr/>
        </p:nvCxnSpPr>
        <p:spPr>
          <a:xfrm>
            <a:off x="8397551" y="1196837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3C7393F6-D820-E0E9-3159-5EFC9CAB899A}"/>
              </a:ext>
            </a:extLst>
          </p:cNvPr>
          <p:cNvCxnSpPr>
            <a:cxnSpLocks/>
          </p:cNvCxnSpPr>
          <p:nvPr/>
        </p:nvCxnSpPr>
        <p:spPr>
          <a:xfrm>
            <a:off x="8397551" y="1425946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DE0BA6F8-F42A-B818-D2A6-8B46A1B083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469899"/>
              </p:ext>
            </p:extLst>
          </p:nvPr>
        </p:nvGraphicFramePr>
        <p:xfrm>
          <a:off x="9111343" y="6983844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C6E39395-7660-89D7-E98B-EB355EB75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805716"/>
              </p:ext>
            </p:extLst>
          </p:nvPr>
        </p:nvGraphicFramePr>
        <p:xfrm>
          <a:off x="9111343" y="923749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D2D0E69F-C825-6F72-1324-C74F7477C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058010"/>
              </p:ext>
            </p:extLst>
          </p:nvPr>
        </p:nvGraphicFramePr>
        <p:xfrm>
          <a:off x="9076173" y="11556453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F19DC9D6-2076-4F15-4FDA-D16FFC949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72554"/>
              </p:ext>
            </p:extLst>
          </p:nvPr>
        </p:nvGraphicFramePr>
        <p:xfrm>
          <a:off x="9111343" y="1374636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001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E9357-25C9-0988-5008-F4E5DBDBD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AA38F-B1C5-FFB2-4A90-59E0B401E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Feedback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01212A-3FA1-D9D6-6CD1-8F660E8F6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7200" b="1"/>
              <a:t>Das war...</a:t>
            </a:r>
          </a:p>
          <a:p>
            <a:pPr marL="0" indent="0">
              <a:buNone/>
            </a:pPr>
            <a:endParaRPr lang="de-DE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1A10C5AC-9F14-D2E2-B974-A914B23F522D}"/>
              </a:ext>
            </a:extLst>
          </p:cNvPr>
          <p:cNvGraphicFramePr>
            <a:graphicFrameLocks noGrp="1"/>
          </p:cNvGraphicFramePr>
          <p:nvPr/>
        </p:nvGraphicFramePr>
        <p:xfrm>
          <a:off x="1852245" y="6824785"/>
          <a:ext cx="30972369" cy="804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24123">
                  <a:extLst>
                    <a:ext uri="{9D8B030D-6E8A-4147-A177-3AD203B41FA5}">
                      <a16:colId xmlns:a16="http://schemas.microsoft.com/office/drawing/2014/main" val="227740261"/>
                    </a:ext>
                  </a:extLst>
                </a:gridCol>
                <a:gridCol w="14622586">
                  <a:extLst>
                    <a:ext uri="{9D8B030D-6E8A-4147-A177-3AD203B41FA5}">
                      <a16:colId xmlns:a16="http://schemas.microsoft.com/office/drawing/2014/main" val="1913315364"/>
                    </a:ext>
                  </a:extLst>
                </a:gridCol>
                <a:gridCol w="6025660">
                  <a:extLst>
                    <a:ext uri="{9D8B030D-6E8A-4147-A177-3AD203B41FA5}">
                      <a16:colId xmlns:a16="http://schemas.microsoft.com/office/drawing/2014/main" val="30387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Langweilig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Interessant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529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Kompliziert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Einfach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906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Unverständlich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Verständlich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75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Gar nicht gut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Sehr gut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150393"/>
                  </a:ext>
                </a:extLst>
              </a:tr>
            </a:tbl>
          </a:graphicData>
        </a:graphic>
      </p:graphicFrame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739EA7ED-6336-59BC-13A6-D132A2AA2E9D}"/>
              </a:ext>
            </a:extLst>
          </p:cNvPr>
          <p:cNvCxnSpPr>
            <a:cxnSpLocks/>
          </p:cNvCxnSpPr>
          <p:nvPr/>
        </p:nvCxnSpPr>
        <p:spPr>
          <a:xfrm>
            <a:off x="8397551" y="7441044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86350099-C167-8C0E-B6E7-81B5810A61D3}"/>
              </a:ext>
            </a:extLst>
          </p:cNvPr>
          <p:cNvCxnSpPr>
            <a:cxnSpLocks/>
          </p:cNvCxnSpPr>
          <p:nvPr/>
        </p:nvCxnSpPr>
        <p:spPr>
          <a:xfrm>
            <a:off x="8397551" y="9649007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62C54ABF-80E3-6A9B-D772-A05FBF182C2D}"/>
              </a:ext>
            </a:extLst>
          </p:cNvPr>
          <p:cNvCxnSpPr>
            <a:cxnSpLocks/>
          </p:cNvCxnSpPr>
          <p:nvPr/>
        </p:nvCxnSpPr>
        <p:spPr>
          <a:xfrm>
            <a:off x="8397551" y="1196837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89C4D3EA-99E7-202A-0CD0-F6011E05539B}"/>
              </a:ext>
            </a:extLst>
          </p:cNvPr>
          <p:cNvCxnSpPr>
            <a:cxnSpLocks/>
          </p:cNvCxnSpPr>
          <p:nvPr/>
        </p:nvCxnSpPr>
        <p:spPr>
          <a:xfrm>
            <a:off x="8397551" y="1425946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A411E7B-67A6-794E-1C57-B6EF2859EF6F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6983844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71414523-E3F0-7CB5-CF47-34A9F559F47C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923749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98008DFA-1851-FBE2-BFA1-7783120ABC0B}"/>
              </a:ext>
            </a:extLst>
          </p:cNvPr>
          <p:cNvGraphicFramePr>
            <a:graphicFrameLocks noGrp="1"/>
          </p:cNvGraphicFramePr>
          <p:nvPr/>
        </p:nvGraphicFramePr>
        <p:xfrm>
          <a:off x="9076173" y="11556453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F73A57BC-13D5-26B6-D7BF-82F6F4231A62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1374636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076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37B45-713C-19A4-E7FB-8EE1A8AEE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CB359E-042C-E161-A5A0-A5DF974C9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Feedback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FB5CF6-DE31-5A7F-20F2-56000E738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7200" b="1"/>
              <a:t>Das war...</a:t>
            </a:r>
          </a:p>
          <a:p>
            <a:pPr marL="0" indent="0">
              <a:buNone/>
            </a:pPr>
            <a:endParaRPr lang="de-DE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8F370D0D-857C-6B79-6C06-92C096F804BC}"/>
              </a:ext>
            </a:extLst>
          </p:cNvPr>
          <p:cNvGraphicFramePr>
            <a:graphicFrameLocks noGrp="1"/>
          </p:cNvGraphicFramePr>
          <p:nvPr/>
        </p:nvGraphicFramePr>
        <p:xfrm>
          <a:off x="1852245" y="6824785"/>
          <a:ext cx="30972369" cy="804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24123">
                  <a:extLst>
                    <a:ext uri="{9D8B030D-6E8A-4147-A177-3AD203B41FA5}">
                      <a16:colId xmlns:a16="http://schemas.microsoft.com/office/drawing/2014/main" val="227740261"/>
                    </a:ext>
                  </a:extLst>
                </a:gridCol>
                <a:gridCol w="14622586">
                  <a:extLst>
                    <a:ext uri="{9D8B030D-6E8A-4147-A177-3AD203B41FA5}">
                      <a16:colId xmlns:a16="http://schemas.microsoft.com/office/drawing/2014/main" val="1913315364"/>
                    </a:ext>
                  </a:extLst>
                </a:gridCol>
                <a:gridCol w="6025660">
                  <a:extLst>
                    <a:ext uri="{9D8B030D-6E8A-4147-A177-3AD203B41FA5}">
                      <a16:colId xmlns:a16="http://schemas.microsoft.com/office/drawing/2014/main" val="30387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Langweilig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Interessant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529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Kompliziert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Einfach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906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Unverständlich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Verständlich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75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Gar nicht gut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Sehr gut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150393"/>
                  </a:ext>
                </a:extLst>
              </a:tr>
            </a:tbl>
          </a:graphicData>
        </a:graphic>
      </p:graphicFrame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4F9DF9A-D0A1-4CCE-AC98-812E296B6C98}"/>
              </a:ext>
            </a:extLst>
          </p:cNvPr>
          <p:cNvCxnSpPr>
            <a:cxnSpLocks/>
          </p:cNvCxnSpPr>
          <p:nvPr/>
        </p:nvCxnSpPr>
        <p:spPr>
          <a:xfrm>
            <a:off x="8397551" y="7441044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8A6DCE7A-F5D0-7A74-DD7A-AB6C0C026959}"/>
              </a:ext>
            </a:extLst>
          </p:cNvPr>
          <p:cNvCxnSpPr>
            <a:cxnSpLocks/>
          </p:cNvCxnSpPr>
          <p:nvPr/>
        </p:nvCxnSpPr>
        <p:spPr>
          <a:xfrm>
            <a:off x="8397551" y="9649007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990FBD2B-E019-30A8-3854-59B853494F71}"/>
              </a:ext>
            </a:extLst>
          </p:cNvPr>
          <p:cNvCxnSpPr>
            <a:cxnSpLocks/>
          </p:cNvCxnSpPr>
          <p:nvPr/>
        </p:nvCxnSpPr>
        <p:spPr>
          <a:xfrm>
            <a:off x="8397551" y="1196837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842845EC-94E0-EE8C-2BC9-A07BFC020544}"/>
              </a:ext>
            </a:extLst>
          </p:cNvPr>
          <p:cNvCxnSpPr>
            <a:cxnSpLocks/>
          </p:cNvCxnSpPr>
          <p:nvPr/>
        </p:nvCxnSpPr>
        <p:spPr>
          <a:xfrm>
            <a:off x="8397551" y="1425946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3E2A874-A09A-E757-5AA1-24E9DD2A8993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6983844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C8095B8F-F605-9564-270F-079B61977E0C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923749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94EDA541-963A-3966-92C1-6D56FE4BBAB3}"/>
              </a:ext>
            </a:extLst>
          </p:cNvPr>
          <p:cNvGraphicFramePr>
            <a:graphicFrameLocks noGrp="1"/>
          </p:cNvGraphicFramePr>
          <p:nvPr/>
        </p:nvGraphicFramePr>
        <p:xfrm>
          <a:off x="9076173" y="11556453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542E5FE9-7904-B212-CDB5-34DF8F66D9EB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1374636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393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3C521-8C88-75B4-124E-978B1CE34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B9BE5-025B-158B-A54B-D45D9902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Feedback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07E8F57-29A4-E23A-8F7C-D56FB9D1B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7200" b="1"/>
              <a:t>Das war...</a:t>
            </a:r>
          </a:p>
          <a:p>
            <a:pPr marL="0" indent="0">
              <a:buNone/>
            </a:pPr>
            <a:endParaRPr lang="de-DE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8988E6DB-E266-8EF0-6D1F-147F5ED37E92}"/>
              </a:ext>
            </a:extLst>
          </p:cNvPr>
          <p:cNvGraphicFramePr>
            <a:graphicFrameLocks noGrp="1"/>
          </p:cNvGraphicFramePr>
          <p:nvPr/>
        </p:nvGraphicFramePr>
        <p:xfrm>
          <a:off x="1852245" y="6824785"/>
          <a:ext cx="30972369" cy="804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24123">
                  <a:extLst>
                    <a:ext uri="{9D8B030D-6E8A-4147-A177-3AD203B41FA5}">
                      <a16:colId xmlns:a16="http://schemas.microsoft.com/office/drawing/2014/main" val="227740261"/>
                    </a:ext>
                  </a:extLst>
                </a:gridCol>
                <a:gridCol w="14622586">
                  <a:extLst>
                    <a:ext uri="{9D8B030D-6E8A-4147-A177-3AD203B41FA5}">
                      <a16:colId xmlns:a16="http://schemas.microsoft.com/office/drawing/2014/main" val="1913315364"/>
                    </a:ext>
                  </a:extLst>
                </a:gridCol>
                <a:gridCol w="6025660">
                  <a:extLst>
                    <a:ext uri="{9D8B030D-6E8A-4147-A177-3AD203B41FA5}">
                      <a16:colId xmlns:a16="http://schemas.microsoft.com/office/drawing/2014/main" val="30387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Langweilig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Interessant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529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Kompliziert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Einfach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906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Unverständlich</a:t>
                      </a:r>
                    </a:p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Verständlich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75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7200"/>
                        <a:t>Gar nicht gut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7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7200"/>
                        <a:t>Sehr gut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150393"/>
                  </a:ext>
                </a:extLst>
              </a:tr>
            </a:tbl>
          </a:graphicData>
        </a:graphic>
      </p:graphicFrame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8556DF8-B26C-BFDF-B5FE-3A5831558B7D}"/>
              </a:ext>
            </a:extLst>
          </p:cNvPr>
          <p:cNvCxnSpPr>
            <a:cxnSpLocks/>
          </p:cNvCxnSpPr>
          <p:nvPr/>
        </p:nvCxnSpPr>
        <p:spPr>
          <a:xfrm>
            <a:off x="8397551" y="7441044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169A76EC-F7D0-D397-DE2A-453D9112F561}"/>
              </a:ext>
            </a:extLst>
          </p:cNvPr>
          <p:cNvCxnSpPr>
            <a:cxnSpLocks/>
          </p:cNvCxnSpPr>
          <p:nvPr/>
        </p:nvCxnSpPr>
        <p:spPr>
          <a:xfrm>
            <a:off x="8397551" y="9649007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79C6E134-9C9F-F1F2-5887-C78D20F0DD7E}"/>
              </a:ext>
            </a:extLst>
          </p:cNvPr>
          <p:cNvCxnSpPr>
            <a:cxnSpLocks/>
          </p:cNvCxnSpPr>
          <p:nvPr/>
        </p:nvCxnSpPr>
        <p:spPr>
          <a:xfrm>
            <a:off x="8397551" y="1196837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621BD40F-AFE3-E342-6CB3-50F84315A4FD}"/>
              </a:ext>
            </a:extLst>
          </p:cNvPr>
          <p:cNvCxnSpPr>
            <a:cxnSpLocks/>
          </p:cNvCxnSpPr>
          <p:nvPr/>
        </p:nvCxnSpPr>
        <p:spPr>
          <a:xfrm>
            <a:off x="8397551" y="14259460"/>
            <a:ext cx="17926086" cy="0"/>
          </a:xfrm>
          <a:prstGeom prst="straightConnector1">
            <a:avLst/>
          </a:prstGeom>
          <a:ln w="57150">
            <a:headEnd type="triangle" w="lg" len="lg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887FFC2E-61A5-1CE1-62FA-D647988F2604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6983844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DFFBBFFD-1B16-5072-7BCF-DEDB8B9FD238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923749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3A26C6D7-A3CF-9191-0AC8-9948856497D5}"/>
              </a:ext>
            </a:extLst>
          </p:cNvPr>
          <p:cNvGraphicFramePr>
            <a:graphicFrameLocks noGrp="1"/>
          </p:cNvGraphicFramePr>
          <p:nvPr/>
        </p:nvGraphicFramePr>
        <p:xfrm>
          <a:off x="9076173" y="11556453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3A261504-6239-A90F-3D1C-C822BC673668}"/>
              </a:ext>
            </a:extLst>
          </p:cNvPr>
          <p:cNvGraphicFramePr>
            <a:graphicFrameLocks noGrp="1"/>
          </p:cNvGraphicFramePr>
          <p:nvPr/>
        </p:nvGraphicFramePr>
        <p:xfrm>
          <a:off x="9111343" y="13746361"/>
          <a:ext cx="165245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128">
                  <a:extLst>
                    <a:ext uri="{9D8B030D-6E8A-4147-A177-3AD203B41FA5}">
                      <a16:colId xmlns:a16="http://schemas.microsoft.com/office/drawing/2014/main" val="504953551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003932175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26514867"/>
                    </a:ext>
                  </a:extLst>
                </a:gridCol>
                <a:gridCol w="4131128">
                  <a:extLst>
                    <a:ext uri="{9D8B030D-6E8A-4147-A177-3AD203B41FA5}">
                      <a16:colId xmlns:a16="http://schemas.microsoft.com/office/drawing/2014/main" val="17368689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93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835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J2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24D8F"/>
      </a:accent1>
      <a:accent2>
        <a:srgbClr val="A30772"/>
      </a:accent2>
      <a:accent3>
        <a:srgbClr val="CB2D0A"/>
      </a:accent3>
      <a:accent4>
        <a:srgbClr val="EB5D56"/>
      </a:accent4>
      <a:accent5>
        <a:srgbClr val="E199C3"/>
      </a:accent5>
      <a:accent6>
        <a:srgbClr val="FFD743"/>
      </a:accent6>
      <a:hlink>
        <a:srgbClr val="A30772"/>
      </a:hlink>
      <a:folHlink>
        <a:srgbClr val="E199C3"/>
      </a:folHlink>
    </a:clrScheme>
    <a:fontScheme name="WJ25 Alternativ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MBF_WJ25_PowerPoint_Master_04_sl.pptx" id="{0EE15B67-7C51-4858-B9B6-7E64DFB6D64F}" vid="{9C84787A-6513-4563-92BE-6AE0F6A80E3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83d533-3c5d-4872-8fe3-b7155d80c03c" xsi:nil="true"/>
    <lcf76f155ced4ddcb4097134ff3c332f xmlns="a8629c1e-a46c-4094-94d7-83fd2a5054a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CF6FF130E11B48AD3F27A3CA8EA704" ma:contentTypeVersion="12" ma:contentTypeDescription="Ein neues Dokument erstellen." ma:contentTypeScope="" ma:versionID="7f92993f27f20ed13840caccea082323">
  <xsd:schema xmlns:xsd="http://www.w3.org/2001/XMLSchema" xmlns:xs="http://www.w3.org/2001/XMLSchema" xmlns:p="http://schemas.microsoft.com/office/2006/metadata/properties" xmlns:ns2="a8629c1e-a46c-4094-94d7-83fd2a5054af" xmlns:ns3="3383d533-3c5d-4872-8fe3-b7155d80c03c" targetNamespace="http://schemas.microsoft.com/office/2006/metadata/properties" ma:root="true" ma:fieldsID="cf080fb6e79bde7a1975b5cff4688c09" ns2:_="" ns3:_="">
    <xsd:import namespace="a8629c1e-a46c-4094-94d7-83fd2a5054af"/>
    <xsd:import namespace="3383d533-3c5d-4872-8fe3-b7155d80c0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29c1e-a46c-4094-94d7-83fd2a5054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3d533-3c5d-4872-8fe3-b7155d80c0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a0e5053-d5b2-45bb-b241-30f3c460ef3e}" ma:internalName="TaxCatchAll" ma:showField="CatchAllData" ma:web="3383d533-3c5d-4872-8fe3-b7155d80c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4FC176-9D81-47D8-B1D3-B03B04BCF4A1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a8629c1e-a46c-4094-94d7-83fd2a5054af"/>
    <ds:schemaRef ds:uri="http://schemas.microsoft.com/office/infopath/2007/PartnerControls"/>
    <ds:schemaRef ds:uri="3383d533-3c5d-4872-8fe3-b7155d80c0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D41632-7578-4B7E-AB96-4489826223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7FE6E8-A186-48F1-B1D0-5D96E772E74D}"/>
</file>

<file path=docProps/app.xml><?xml version="1.0" encoding="utf-8"?>
<Properties xmlns="http://schemas.openxmlformats.org/officeDocument/2006/extended-properties" xmlns:vt="http://schemas.openxmlformats.org/officeDocument/2006/docPropsVTypes">
  <Template>BMBF_WJ25_PowerPoint_Master (1)</Template>
  <TotalTime>0</TotalTime>
  <Words>500</Words>
  <Application>Microsoft Office PowerPoint</Application>
  <PresentationFormat>Benutzerdefiniert</PresentationFormat>
  <Paragraphs>132</Paragraphs>
  <Slides>8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Wingdings</vt:lpstr>
      <vt:lpstr>Arial</vt:lpstr>
      <vt:lpstr>Aptos</vt:lpstr>
      <vt:lpstr>Office</vt:lpstr>
      <vt:lpstr>Quiz zum Abschluss </vt:lpstr>
      <vt:lpstr>Quiz zum Abschluss </vt:lpstr>
      <vt:lpstr>Quiz zum Abschluss </vt:lpstr>
      <vt:lpstr>Quiz zum Abschluss </vt:lpstr>
      <vt:lpstr>Feedback</vt:lpstr>
      <vt:lpstr>Feedback</vt:lpstr>
      <vt:lpstr>Feedback</vt:lpstr>
      <vt:lpstr>Feedback</vt:lpstr>
    </vt:vector>
  </TitlesOfParts>
  <Company>Fraunhofer ISI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Kesselring, Anne</dc:creator>
  <cp:lastModifiedBy>Kesselring, Anne</cp:lastModifiedBy>
  <cp:revision>52</cp:revision>
  <cp:lastPrinted>2025-07-15T10:40:13Z</cp:lastPrinted>
  <dcterms:created xsi:type="dcterms:W3CDTF">2025-06-08T14:30:57Z</dcterms:created>
  <dcterms:modified xsi:type="dcterms:W3CDTF">2025-11-27T15:59:54Z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0x0101001BCF6FF130E11B48AD3F27A3CA8EA704</vt:lpwstr>
  </property>
  <property fmtid="{D5CDD505-2E9C-101B-9397-08002B2CF9AE}" pid="3" name="MediaServiceImageTags">
    <vt:lpwstr/>
  </property>
</Properties>
</file>