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6"/>
  </p:notesMasterIdLst>
  <p:sldIdLst>
    <p:sldId id="263" r:id="rId5"/>
    <p:sldId id="271" r:id="rId6"/>
    <p:sldId id="272" r:id="rId7"/>
    <p:sldId id="275" r:id="rId8"/>
    <p:sldId id="276" r:id="rId9"/>
    <p:sldId id="274" r:id="rId10"/>
    <p:sldId id="277" r:id="rId11"/>
    <p:sldId id="257" r:id="rId12"/>
    <p:sldId id="280" r:id="rId13"/>
    <p:sldId id="278" r:id="rId14"/>
    <p:sldId id="289" r:id="rId15"/>
    <p:sldId id="284" r:id="rId16"/>
    <p:sldId id="285" r:id="rId17"/>
    <p:sldId id="291" r:id="rId18"/>
    <p:sldId id="286" r:id="rId19"/>
    <p:sldId id="315" r:id="rId20"/>
    <p:sldId id="287" r:id="rId21"/>
    <p:sldId id="281" r:id="rId22"/>
    <p:sldId id="282" r:id="rId23"/>
    <p:sldId id="288" r:id="rId24"/>
    <p:sldId id="262" r:id="rId25"/>
  </p:sldIdLst>
  <p:sldSz cx="36576000" cy="20574000"/>
  <p:notesSz cx="9926638" cy="6797675"/>
  <p:embeddedFontLst>
    <p:embeddedFont>
      <p:font typeface="Frutiger LT Com 55 Roman" panose="020B0503030504020204" pitchFamily="34" charset="0"/>
      <p:regular r:id="rId27"/>
      <p:bold r:id="rId28"/>
      <p:italic r:id="rId29"/>
    </p:embeddedFont>
    <p:embeddedFont>
      <p:font typeface="Segoe UI" panose="020B0502040204020203" pitchFamily="34" charset="0"/>
      <p:regular r:id="rId30"/>
      <p:bold r:id="rId31"/>
      <p:italic r:id="rId32"/>
      <p:boldItalic r:id="rId33"/>
    </p:embeddedFont>
  </p:embeddedFontLst>
  <p:defaultTextStyle>
    <a:defPPr>
      <a:defRPr lang="de-DE"/>
    </a:defPPr>
    <a:lvl1pPr marL="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euVernetzt - Folien" id="{39A49449-EA1D-4318-B8A8-18C0F68790E1}">
          <p14:sldIdLst>
            <p14:sldId id="263"/>
            <p14:sldId id="271"/>
            <p14:sldId id="272"/>
            <p14:sldId id="275"/>
            <p14:sldId id="276"/>
            <p14:sldId id="274"/>
            <p14:sldId id="277"/>
            <p14:sldId id="257"/>
            <p14:sldId id="280"/>
            <p14:sldId id="278"/>
            <p14:sldId id="289"/>
            <p14:sldId id="284"/>
            <p14:sldId id="285"/>
            <p14:sldId id="291"/>
            <p14:sldId id="286"/>
            <p14:sldId id="315"/>
            <p14:sldId id="287"/>
            <p14:sldId id="281"/>
            <p14:sldId id="282"/>
            <p14:sldId id="288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sselring, Anne" initials="AK" lastIdx="3" clrIdx="0">
    <p:extLst>
      <p:ext uri="{19B8F6BF-5375-455C-9EA6-DF929625EA0E}">
        <p15:presenceInfo xmlns:p15="http://schemas.microsoft.com/office/powerpoint/2012/main" userId="S::anne.kesselring@isi.fraunhofer.de::a813a3e8-02e1-4b89-928e-b88c6c8c522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DEC27-C3C1-478D-BBD9-EEE13B3924E3}" type="datetimeFigureOut">
              <a:rPr lang="de-DE" smtClean="0"/>
              <a:t>27.11.2025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1A8B9-BBBE-4DB2-A546-CB3B18A32D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868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just">
              <a:lnSpc>
                <a:spcPct val="105000"/>
              </a:lnSpc>
              <a:buFont typeface="Wingdings" panose="05000000000000000000" pitchFamily="2" charset="2"/>
              <a:buChar char=""/>
            </a:pPr>
            <a:r>
              <a:rPr lang="de-DE" sz="1800" b="1">
                <a:effectLst/>
                <a:latin typeface="Frutiger LT Com 55 Roman" panose="020B0503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 Message: </a:t>
            </a:r>
            <a:endParaRPr lang="de-DE" sz="1800">
              <a:effectLst/>
              <a:latin typeface="Frutiger LT Com 55 Roman" panose="020B05030305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5000"/>
              </a:lnSpc>
              <a:buFont typeface="Frutiger LT Com 55 Roman" panose="020B0503030504020204" pitchFamily="34" charset="0"/>
              <a:buChar char="-"/>
            </a:pPr>
            <a:r>
              <a:rPr lang="de-DE" sz="1800">
                <a:effectLst/>
                <a:latin typeface="Frutiger LT Com 55 Roman" panose="020B0503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ist komplexer geworden mit neuen Technologien, mehr Anlagen und volatiler Erzeugung</a:t>
            </a:r>
          </a:p>
          <a:p>
            <a:pPr marL="342900" lvl="0" indent="-342900" algn="just">
              <a:lnSpc>
                <a:spcPct val="105000"/>
              </a:lnSpc>
              <a:spcAft>
                <a:spcPts val="800"/>
              </a:spcAft>
              <a:buFont typeface="Frutiger LT Com 55 Roman" panose="020B0503030504020204" pitchFamily="34" charset="0"/>
              <a:buChar char="-"/>
            </a:pPr>
            <a:r>
              <a:rPr lang="de-DE" sz="1800">
                <a:effectLst/>
                <a:latin typeface="Frutiger LT Com 55 Roman" panose="020B0503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ist viel mehr „Action“ auf den niedrigen Spannungsebenen --&gt; Verteilnetze werden immer wichtiger. 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109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6895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Möglich, hier 2 Lastkurven einzufügen.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428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2DE83-BA73-C96D-640D-B2DCEE163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DD7D1A-5C40-FBBC-4B93-6664F2CFFE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7E0F4E-3063-9C59-036D-DE9245CC3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8E987B5-2941-DEB4-F865-F824EF4C1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336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2DE83-BA73-C96D-640D-B2DCEE163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DD7D1A-5C40-FBBC-4B93-6664F2CFFE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7E0F4E-3063-9C59-036D-DE9245CC3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8E987B5-2941-DEB4-F865-F824EF4C1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3368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886EE-33C1-997F-9CEE-A403B5FA4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D224544-C2AD-BFED-186E-5ED24F3B8A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FEB015F-025A-88C6-6549-A66A20BA94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Möglich, hier 2 Lastkurven einzufügen.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0CD6D6-EAAD-FE0C-E012-7B1C79A3D0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8556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E48DB-B2C7-4CDC-0A8A-863982B90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836F48B-50E4-8C3C-4D87-235612AB6D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339ABF8-57F3-B388-11C2-CCD46BB439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A75771-CCEB-D01C-79B9-764D7E53A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255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92DFA-C41B-B3D5-AC11-FEFA820DE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305C62F-CA7D-1A5A-0D3C-8C1F386CC8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15F12F-6872-E33C-7DA6-6796DECAA1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6EB1A7-E576-0891-46CD-D34EF36381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6302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MBF_WJ25_Verlauf_Animation_fuer_Logo_02_bl_s">
            <a:hlinkClick r:id="" action="ppaction://media"/>
            <a:extLst>
              <a:ext uri="{FF2B5EF4-FFF2-40B4-BE49-F238E27FC236}">
                <a16:creationId xmlns:a16="http://schemas.microsoft.com/office/drawing/2014/main" id="{40E4F0FC-AF1F-59B8-1483-8B8229038F8D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182044C-CE1B-3E17-656A-788926D6D5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3964" y="2715888"/>
            <a:ext cx="25920000" cy="5940000"/>
          </a:xfrm>
        </p:spPr>
        <p:txBody>
          <a:bodyPr lIns="0" tIns="0" rIns="0" bIns="0" anchor="b">
            <a:noAutofit/>
          </a:bodyPr>
          <a:lstStyle>
            <a:lvl1pPr algn="l"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ACAF6F-F1A3-C7A8-93D2-1266EB688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967" y="9386430"/>
            <a:ext cx="25920000" cy="357645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200">
                <a:solidFill>
                  <a:schemeClr val="bg1"/>
                </a:solidFill>
              </a:defRPr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02C94B-EFBC-6E28-B408-479036511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23964" y="1428750"/>
            <a:ext cx="8229600" cy="4838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fld id="{7390819D-4E14-498C-9EF5-BEA5635D4EBD}" type="datetime4">
              <a:rPr lang="de-DE" smtClean="0"/>
              <a:t>27. November 2025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146214-5213-ABDF-6447-C43A24E56B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5" name="Abgerundetes Rechteck 41">
            <a:extLst>
              <a:ext uri="{FF2B5EF4-FFF2-40B4-BE49-F238E27FC236}">
                <a16:creationId xmlns:a16="http://schemas.microsoft.com/office/drawing/2014/main" id="{3E3B2120-07FF-46A0-8617-337F50419684}"/>
              </a:ext>
            </a:extLst>
          </p:cNvPr>
          <p:cNvSpPr>
            <a:spLocks noChangeAspect="1"/>
          </p:cNvSpPr>
          <p:nvPr userDrawn="1"/>
        </p:nvSpPr>
        <p:spPr>
          <a:xfrm rot="322079">
            <a:off x="-5225143" y="12753852"/>
            <a:ext cx="16361228" cy="1159003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softEdge rad="126792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85">
              <a:ln>
                <a:noFill/>
              </a:ln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453AAA7-5911-07CC-FFEA-60270B993D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869" y="15518227"/>
            <a:ext cx="6887247" cy="459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771" userDrawn="1">
          <p15:clr>
            <a:srgbClr val="FBAE40"/>
          </p15:clr>
        </p15:guide>
        <p15:guide id="2" pos="22269" userDrawn="1">
          <p15:clr>
            <a:srgbClr val="FBAE40"/>
          </p15:clr>
        </p15:guide>
        <p15:guide id="3" orient="horz" pos="900" userDrawn="1">
          <p15:clr>
            <a:srgbClr val="FBAE40"/>
          </p15:clr>
        </p15:guide>
        <p15:guide id="4" orient="horz" pos="120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sverzeichn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 lIns="0" tIns="0" rIns="0" bIns="0" anchor="t" anchorCtr="0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32052702" cy="12799479"/>
          </a:xfrm>
        </p:spPr>
        <p:txBody>
          <a:bodyPr lIns="0" tIns="0" rIns="0" bIns="0">
            <a:noAutofit/>
          </a:bodyPr>
          <a:lstStyle>
            <a:lvl1pPr marL="0" indent="0" defTabSz="4320000">
              <a:spcBef>
                <a:spcPts val="0"/>
              </a:spcBef>
              <a:spcAft>
                <a:spcPts val="6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55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</a:t>
            </a:r>
            <a:br>
              <a:rPr lang="de-DE"/>
            </a:br>
            <a:r>
              <a:rPr lang="de-DE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0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0A5264-4E8F-DA50-C450-9BC164612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628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2074140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3207414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5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drei Spalti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4BD375A8-2716-A77E-8111-3E41D276540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4552039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7EB709B-BA0F-32D3-D180-DCADDE4AF8B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2891573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6844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lat_Text mit Bi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0B2B365-8013-15FD-E342-0052F899A44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288000" y="0"/>
            <a:ext cx="18288000" cy="20574000"/>
          </a:xfr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de-DE"/>
              <a:t>Bild einfügen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2"/>
            <a:ext cx="16037070" cy="2266971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1603707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652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Zita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3491483"/>
            <a:ext cx="34120932" cy="11258919"/>
          </a:xfrm>
        </p:spPr>
        <p:txBody>
          <a:bodyPr lIns="0" tIns="0" rIns="0" bIns="0" anchor="ctr" anchorCtr="1">
            <a:noAutofit/>
          </a:bodyPr>
          <a:lstStyle>
            <a:lvl1pPr algn="ctr">
              <a:defRPr sz="14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31106" y="16154402"/>
            <a:ext cx="34120929" cy="928119"/>
          </a:xfrm>
        </p:spPr>
        <p:txBody>
          <a:bodyPr lIns="0" tIns="0" rIns="0" bIns="0">
            <a:noAutofit/>
          </a:bodyPr>
          <a:lstStyle>
            <a:lvl1pPr marL="0" indent="0" algn="ctr" defTabSz="2916000">
              <a:spcBef>
                <a:spcPts val="0"/>
              </a:spcBef>
              <a:spcAft>
                <a:spcPts val="3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Untertitel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9867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95F7DF-D8A2-48AD-D8DE-1BE52D0F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24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94635A3-4491-C39F-CC72-3145BE8B7A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</a:t>
            </a:r>
            <a:br>
              <a:rPr lang="de-DE"/>
            </a:br>
            <a:r>
              <a:rPr lang="de-DE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3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0599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438BDB1-D1A9-484B-1726-8F91D8F79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489" y="1428750"/>
            <a:ext cx="32071758" cy="226695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B717CC-2277-728D-E60B-28A900420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3488" y="4913966"/>
            <a:ext cx="32071761" cy="1283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FBD6E6-07A2-577F-4FC8-077C99539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84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3" r:id="rId6"/>
    <p:sldLayoutId id="2147483662" r:id="rId7"/>
    <p:sldLayoutId id="2147483655" r:id="rId8"/>
    <p:sldLayoutId id="2147483664" r:id="rId9"/>
  </p:sldLayoutIdLst>
  <p:hf hdr="0" ftr="0"/>
  <p:txStyles>
    <p:titleStyle>
      <a:lvl1pPr algn="l" defTabSz="2743200" rtl="0" eaLnBrk="1" latinLnBrk="0" hangingPunct="1">
        <a:lnSpc>
          <a:spcPct val="100000"/>
        </a:lnSpc>
        <a:spcBef>
          <a:spcPct val="0"/>
        </a:spcBef>
        <a:buNone/>
        <a:defRPr sz="7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110000"/>
        </a:lnSpc>
        <a:spcBef>
          <a:spcPts val="30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0" userDrawn="1">
          <p15:clr>
            <a:srgbClr val="F26B43"/>
          </p15:clr>
        </p15:guide>
        <p15:guide id="2" pos="11520" userDrawn="1">
          <p15:clr>
            <a:srgbClr val="F26B43"/>
          </p15:clr>
        </p15:guide>
        <p15:guide id="3" orient="horz" pos="12060" userDrawn="1">
          <p15:clr>
            <a:srgbClr val="F26B43"/>
          </p15:clr>
        </p15:guide>
        <p15:guide id="4" orient="horz" pos="900" userDrawn="1">
          <p15:clr>
            <a:srgbClr val="F26B43"/>
          </p15:clr>
        </p15:guide>
        <p15:guide id="5" pos="771" userDrawn="1">
          <p15:clr>
            <a:srgbClr val="F26B43"/>
          </p15:clr>
        </p15:guide>
        <p15:guide id="6" pos="22269" userDrawn="1">
          <p15:clr>
            <a:srgbClr val="F26B43"/>
          </p15:clr>
        </p15:guide>
        <p15:guide id="7" orient="horz" pos="21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33.png"/><Relationship Id="rId7" Type="http://schemas.openxmlformats.org/officeDocument/2006/relationships/image" Target="../media/image16.svg"/><Relationship Id="rId12" Type="http://schemas.openxmlformats.org/officeDocument/2006/relationships/image" Target="../media/image21.em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emf"/><Relationship Id="rId5" Type="http://schemas.openxmlformats.org/officeDocument/2006/relationships/image" Target="../media/image35.svg"/><Relationship Id="rId15" Type="http://schemas.openxmlformats.org/officeDocument/2006/relationships/image" Target="../media/image24.png"/><Relationship Id="rId10" Type="http://schemas.openxmlformats.org/officeDocument/2006/relationships/image" Target="../media/image19.emf"/><Relationship Id="rId4" Type="http://schemas.openxmlformats.org/officeDocument/2006/relationships/image" Target="../media/image34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qis.neue-weststadt.de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qis.neue-weststadt.de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tatis.de/DE/Themen/Branchen-Unternehmen/Energie/Erzeugung/bar-chart-race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mweltbundesamt.de/sites/default/files/medien/384/bilder/dateien/5_abb_install-leistung-stromerzeug-ee_2025-04-25.pd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F88B09-BE61-7F35-7DD0-839EBB7419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Energiewende im Verteilnetz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23B8948-099A-7338-2F52-5A63973A30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Projekt </a:t>
            </a:r>
            <a:r>
              <a:rPr lang="de-DE" err="1"/>
              <a:t>NeuVernetzt</a:t>
            </a:r>
            <a:r>
              <a:rPr lang="de-DE"/>
              <a:t> – Fraunhofer ISI / IEG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35D204-0AC5-6557-1E30-F9A7F5B5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65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0B080-711F-FB4D-9691-C797EBF0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6F6B1-5100-32F6-4039-A7605E29F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Stromnetz-Tool: Zugang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173437-1D8C-2CD6-C622-AB5CD8A70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21050396" cy="14594777"/>
          </a:xfrm>
        </p:spPr>
        <p:txBody>
          <a:bodyPr/>
          <a:lstStyle/>
          <a:p>
            <a:r>
              <a:rPr lang="en-US"/>
              <a:t>1.Link klicken oder QR Code:</a:t>
            </a:r>
          </a:p>
          <a:p>
            <a:r>
              <a:rPr lang="en-US" u="sng"/>
              <a:t>https://websites.fraunhofer.de/neuvernetzt-netztool/</a:t>
            </a:r>
          </a:p>
          <a:p>
            <a:endParaRPr lang="en-US"/>
          </a:p>
          <a:p>
            <a:r>
              <a:rPr lang="en-US"/>
              <a:t>2. Einloggen:	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Benutzername: workshop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Pw: NeuVernetzt2025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54AE67-64D4-6DD9-B4E7-D8E8A9BA1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E1E20D7-85E0-BAFF-A5CD-8FBA7AE07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2927" y="9596497"/>
            <a:ext cx="9750282" cy="9750282"/>
          </a:xfrm>
          <a:prstGeom prst="rect">
            <a:avLst/>
          </a:prstGeom>
        </p:spPr>
      </p:pic>
      <p:sp>
        <p:nvSpPr>
          <p:cNvPr id="8" name="Pfeil: gebogen 7">
            <a:extLst>
              <a:ext uri="{FF2B5EF4-FFF2-40B4-BE49-F238E27FC236}">
                <a16:creationId xmlns:a16="http://schemas.microsoft.com/office/drawing/2014/main" id="{6AF40C65-84BA-9DEE-ECB7-E082AC37AD1D}"/>
              </a:ext>
            </a:extLst>
          </p:cNvPr>
          <p:cNvSpPr/>
          <p:nvPr/>
        </p:nvSpPr>
        <p:spPr>
          <a:xfrm rot="5400000">
            <a:off x="19540980" y="263938"/>
            <a:ext cx="3279015" cy="13361438"/>
          </a:xfrm>
          <a:prstGeom prst="bentArrow">
            <a:avLst>
              <a:gd name="adj1" fmla="val 1370"/>
              <a:gd name="adj2" fmla="val 3319"/>
              <a:gd name="adj3" fmla="val 9775"/>
              <a:gd name="adj4" fmla="val 3157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52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0B080-711F-FB4D-9691-C797EBF0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6F6B1-5100-32F6-4039-A7605E29F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Stromnetz-Tool: Basiserklärung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173437-1D8C-2CD6-C622-AB5CD8A70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32052702" cy="12799479"/>
          </a:xfrm>
        </p:spPr>
        <p:txBody>
          <a:bodyPr/>
          <a:lstStyle/>
          <a:p>
            <a:r>
              <a:rPr lang="de-DE" sz="6600"/>
              <a:t>TOP 1	Von der Nachbarschaft zum Stromnetz: Schau dir an, wie aus 	echten Häusern und Straßen ein Modell für das Stromnetz entsteht.</a:t>
            </a:r>
          </a:p>
          <a:p>
            <a:r>
              <a:rPr lang="de-DE" sz="6600"/>
              <a:t>TOP 2	Haushaltsstromverbrauch verstehen: Lerne, wie typische 	Lastkurven für 	Haushalte mit PV-Anlage oder Elektroauto aussehen.</a:t>
            </a:r>
          </a:p>
          <a:p>
            <a:r>
              <a:rPr lang="de-DE" sz="6600"/>
              <a:t>TOP 3	Netzbelastung beobachten: Lerne, wie sich der Stromverbrauch 	einzelner Haushalte summiert – an Netzsträngen und am 	Transformator.</a:t>
            </a:r>
          </a:p>
          <a:p>
            <a:r>
              <a:rPr lang="de-DE" sz="6600"/>
              <a:t>TOP 4	Probleme im Stromnetz identifizieren: Schau dir an, wie sich der 	Stromverbrauch auf Spannung, Kabel- und Transformatorbelastung 	auswirkt.</a:t>
            </a:r>
          </a:p>
          <a:p>
            <a:r>
              <a:rPr lang="de-DE" sz="6600"/>
              <a:t>TOP 5	Netzprobleme lösen mit Flexibilität: Versuche, Probleme im Netz 	durch das Verschieben von Ladezeiten von Elektroautos zu  lösen.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54AE67-64D4-6DD9-B4E7-D8E8A9BA1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589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1EC2C3-5559-26D1-B3FA-9E599E38C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 b="1" i="0">
                <a:effectLst/>
                <a:latin typeface="Segoe UI" panose="020B0502040204020203" pitchFamily="34" charset="0"/>
              </a:rPr>
              <a:t>1. Von der Nachbarschaft zum Stromnetz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11D60F-622A-4694-CA12-BBEE586D5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0ECF619-2CB2-C98B-0FD8-8AEC012C6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274" y="6039853"/>
            <a:ext cx="18372511" cy="1065026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13246C0-EDCC-09EE-8ED7-54613B964612}"/>
              </a:ext>
            </a:extLst>
          </p:cNvPr>
          <p:cNvSpPr txBox="1"/>
          <p:nvPr/>
        </p:nvSpPr>
        <p:spPr>
          <a:xfrm>
            <a:off x="14967283" y="9449261"/>
            <a:ext cx="257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/>
              <a:t>Netzknoten</a:t>
            </a:r>
            <a:endParaRPr lang="de-DE" sz="2000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22CE2314-32F5-7EFC-8E8C-C72AF55805CB}"/>
              </a:ext>
            </a:extLst>
          </p:cNvPr>
          <p:cNvCxnSpPr>
            <a:cxnSpLocks/>
          </p:cNvCxnSpPr>
          <p:nvPr/>
        </p:nvCxnSpPr>
        <p:spPr>
          <a:xfrm flipH="1">
            <a:off x="10395284" y="7988968"/>
            <a:ext cx="433137" cy="553453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74A7CFCC-1991-EB37-8A14-7E6F6DCDDBD1}"/>
              </a:ext>
            </a:extLst>
          </p:cNvPr>
          <p:cNvCxnSpPr>
            <a:cxnSpLocks/>
          </p:cNvCxnSpPr>
          <p:nvPr/>
        </p:nvCxnSpPr>
        <p:spPr>
          <a:xfrm flipH="1">
            <a:off x="14365705" y="9763780"/>
            <a:ext cx="601578" cy="20870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0B1ED8E4-2043-1FCE-5D7B-DC9CA6D6C0EC}"/>
              </a:ext>
            </a:extLst>
          </p:cNvPr>
          <p:cNvSpPr txBox="1"/>
          <p:nvPr/>
        </p:nvSpPr>
        <p:spPr>
          <a:xfrm>
            <a:off x="22186231" y="15376219"/>
            <a:ext cx="255069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1"/>
                </a:solidFill>
              </a:rPr>
              <a:t>  Netzplan</a:t>
            </a:r>
          </a:p>
        </p:txBody>
      </p:sp>
    </p:spTree>
    <p:extLst>
      <p:ext uri="{BB962C8B-B14F-4D97-AF65-F5344CB8AC3E}">
        <p14:creationId xmlns:p14="http://schemas.microsoft.com/office/powerpoint/2010/main" val="1842577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B296B-0AF1-46E9-9EF5-A1EB42B8E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A54447-4D4A-26E9-35A0-81422EC1C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>
                <a:latin typeface="Segoe UI" panose="020B0502040204020203" pitchFamily="34" charset="0"/>
              </a:rPr>
              <a:t>2</a:t>
            </a:r>
            <a:r>
              <a:rPr lang="de-DE" sz="10000" b="1" i="0">
                <a:effectLst/>
                <a:latin typeface="Segoe UI" panose="020B0502040204020203" pitchFamily="34" charset="0"/>
              </a:rPr>
              <a:t>. Haushaltsstromverbrauch verstehen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7E2AF5-D765-27CF-392C-3E1C14B94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C9D5E9E-A381-9913-CCB5-FE76CE0B3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294" y="5221705"/>
            <a:ext cx="26144962" cy="12464716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B8714FB-A1C3-F1D4-199D-157D99234A62}"/>
              </a:ext>
            </a:extLst>
          </p:cNvPr>
          <p:cNvSpPr/>
          <p:nvPr/>
        </p:nvSpPr>
        <p:spPr>
          <a:xfrm>
            <a:off x="24279726" y="5317958"/>
            <a:ext cx="6424863" cy="1540042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8C660BA-7D79-17B6-82F7-DF79A264D210}"/>
              </a:ext>
            </a:extLst>
          </p:cNvPr>
          <p:cNvSpPr txBox="1"/>
          <p:nvPr/>
        </p:nvSpPr>
        <p:spPr>
          <a:xfrm>
            <a:off x="7631909" y="15039473"/>
            <a:ext cx="4066674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tx1"/>
                </a:solidFill>
              </a:rPr>
              <a:t>Negativ: Prosumer erzeugt mehr, als er verbraucht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48B782E-7007-44A0-F24F-1DE4624F4414}"/>
              </a:ext>
            </a:extLst>
          </p:cNvPr>
          <p:cNvSpPr txBox="1"/>
          <p:nvPr/>
        </p:nvSpPr>
        <p:spPr>
          <a:xfrm>
            <a:off x="26637915" y="9336367"/>
            <a:ext cx="4066674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tx1"/>
                </a:solidFill>
              </a:rPr>
              <a:t>Positiv: Verbrauch ist höher als Erzeugung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2ECF0F08-6672-158D-8EAE-47AF3DC5DA0A}"/>
              </a:ext>
            </a:extLst>
          </p:cNvPr>
          <p:cNvCxnSpPr>
            <a:cxnSpLocks/>
          </p:cNvCxnSpPr>
          <p:nvPr/>
        </p:nvCxnSpPr>
        <p:spPr>
          <a:xfrm flipH="1">
            <a:off x="9079360" y="8542785"/>
            <a:ext cx="4313674" cy="6336405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9A389B4D-7836-9981-D6AA-FF03B242225A}"/>
              </a:ext>
            </a:extLst>
          </p:cNvPr>
          <p:cNvCxnSpPr>
            <a:cxnSpLocks/>
          </p:cNvCxnSpPr>
          <p:nvPr/>
        </p:nvCxnSpPr>
        <p:spPr>
          <a:xfrm>
            <a:off x="13557701" y="8503183"/>
            <a:ext cx="12915547" cy="1747447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7687ED94-1C20-E53D-474D-CCF4515E9265}"/>
              </a:ext>
            </a:extLst>
          </p:cNvPr>
          <p:cNvSpPr/>
          <p:nvPr/>
        </p:nvSpPr>
        <p:spPr>
          <a:xfrm>
            <a:off x="11484256" y="7908494"/>
            <a:ext cx="3052838" cy="59468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45B2831-4645-DF20-E7B2-483C9C09E239}"/>
              </a:ext>
            </a:extLst>
          </p:cNvPr>
          <p:cNvSpPr/>
          <p:nvPr/>
        </p:nvSpPr>
        <p:spPr>
          <a:xfrm>
            <a:off x="27825522" y="6654970"/>
            <a:ext cx="4437233" cy="102562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/>
              <a:t>Prosumer ausgewählt</a:t>
            </a:r>
          </a:p>
        </p:txBody>
      </p:sp>
    </p:spTree>
    <p:extLst>
      <p:ext uri="{BB962C8B-B14F-4D97-AF65-F5344CB8AC3E}">
        <p14:creationId xmlns:p14="http://schemas.microsoft.com/office/powerpoint/2010/main" val="1547487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64CCA-12B2-5A41-EBF6-AF6DE0803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220DF-4CC4-FB18-8889-1363DB976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 b="1" i="0">
                <a:effectLst/>
                <a:latin typeface="Segoe UI" panose="020B0502040204020203" pitchFamily="34" charset="0"/>
              </a:rPr>
              <a:t>3. </a:t>
            </a:r>
            <a:r>
              <a:rPr lang="de-DE" sz="10000">
                <a:latin typeface="Segoe UI" panose="020B0502040204020203" pitchFamily="34" charset="0"/>
              </a:rPr>
              <a:t>Netzbelastung verstehen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DBD4BB-369B-1960-CB11-308D6D1F0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58E1BDF-D0A7-DB87-7F9B-97772C82E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8182" y="3256172"/>
            <a:ext cx="26819636" cy="1518647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5AF51F02-0457-F7D8-B096-8DA90DF9591D}"/>
              </a:ext>
            </a:extLst>
          </p:cNvPr>
          <p:cNvSpPr txBox="1"/>
          <p:nvPr/>
        </p:nvSpPr>
        <p:spPr>
          <a:xfrm>
            <a:off x="27695333" y="14869228"/>
            <a:ext cx="6018511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000">
                <a:solidFill>
                  <a:schemeClr val="tx1"/>
                </a:solidFill>
              </a:rPr>
              <a:t>Negativ: Mehr Erzeugung als Verbrauch aus allen 13 Haushalten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DC85AA3-2704-74A6-5A3D-7C2F8FB5530F}"/>
              </a:ext>
            </a:extLst>
          </p:cNvPr>
          <p:cNvSpPr txBox="1"/>
          <p:nvPr/>
        </p:nvSpPr>
        <p:spPr>
          <a:xfrm>
            <a:off x="27695333" y="9765575"/>
            <a:ext cx="5707024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000">
                <a:solidFill>
                  <a:schemeClr val="tx1"/>
                </a:solidFill>
              </a:rPr>
              <a:t>Positiv: Mehr Verbrauch als Erzeugung aus allen 13 Haushalten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3DC17DB-DD3B-923A-80D0-4605F9071C1D}"/>
              </a:ext>
            </a:extLst>
          </p:cNvPr>
          <p:cNvSpPr/>
          <p:nvPr/>
        </p:nvSpPr>
        <p:spPr>
          <a:xfrm>
            <a:off x="4878183" y="3481412"/>
            <a:ext cx="3052838" cy="59468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A7ECA7C-B00D-55A9-092F-1DF57F3824E0}"/>
              </a:ext>
            </a:extLst>
          </p:cNvPr>
          <p:cNvSpPr/>
          <p:nvPr/>
        </p:nvSpPr>
        <p:spPr>
          <a:xfrm>
            <a:off x="12291246" y="3495835"/>
            <a:ext cx="5350965" cy="131369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/>
              <a:t>Hier Netzstrang oder Transformator auswählen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6027C02-E728-5638-F320-E4F570ABEE3F}"/>
              </a:ext>
            </a:extLst>
          </p:cNvPr>
          <p:cNvCxnSpPr>
            <a:cxnSpLocks/>
          </p:cNvCxnSpPr>
          <p:nvPr/>
        </p:nvCxnSpPr>
        <p:spPr>
          <a:xfrm flipH="1" flipV="1">
            <a:off x="7931021" y="3778756"/>
            <a:ext cx="4360224" cy="373926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263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B2E0C-2041-41A3-EAB2-FA4BD855F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99B9E-22F9-C0FB-A884-5BF799BC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 b="1" i="0">
                <a:effectLst/>
                <a:latin typeface="Segoe UI" panose="020B0502040204020203" pitchFamily="34" charset="0"/>
              </a:rPr>
              <a:t>4. Was passiert im Netz? 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50C194-1974-7EB0-BF71-2321EE382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71F5288-AF53-09FA-5EBE-77C463813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116" y="3907326"/>
            <a:ext cx="26909398" cy="14067854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E010F414-FC01-D0CA-8C53-00A4AB9B3321}"/>
              </a:ext>
            </a:extLst>
          </p:cNvPr>
          <p:cNvSpPr/>
          <p:nvPr/>
        </p:nvSpPr>
        <p:spPr>
          <a:xfrm>
            <a:off x="24159410" y="16397157"/>
            <a:ext cx="1347537" cy="1578024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9088F8E9-844F-E6EC-A056-49A968E551F4}"/>
              </a:ext>
            </a:extLst>
          </p:cNvPr>
          <p:cNvCxnSpPr>
            <a:cxnSpLocks/>
            <a:endCxn id="6" idx="7"/>
          </p:cNvCxnSpPr>
          <p:nvPr/>
        </p:nvCxnSpPr>
        <p:spPr>
          <a:xfrm flipH="1">
            <a:off x="25309605" y="15857621"/>
            <a:ext cx="1232057" cy="770632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0FE618BA-2A7D-6EF6-DD2E-7A90A4007D5B}"/>
              </a:ext>
            </a:extLst>
          </p:cNvPr>
          <p:cNvSpPr/>
          <p:nvPr/>
        </p:nvSpPr>
        <p:spPr>
          <a:xfrm>
            <a:off x="26541662" y="15641052"/>
            <a:ext cx="2767264" cy="102562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Stoßzeit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2F10B110-6D45-EBBE-64C8-E01D6C5965AE}"/>
              </a:ext>
            </a:extLst>
          </p:cNvPr>
          <p:cNvSpPr/>
          <p:nvPr/>
        </p:nvSpPr>
        <p:spPr>
          <a:xfrm>
            <a:off x="25925633" y="7407153"/>
            <a:ext cx="1347537" cy="1578024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24D399E2-DCA9-1557-46F8-71CE02A65C9E}"/>
              </a:ext>
            </a:extLst>
          </p:cNvPr>
          <p:cNvSpPr/>
          <p:nvPr/>
        </p:nvSpPr>
        <p:spPr>
          <a:xfrm>
            <a:off x="29308926" y="6380458"/>
            <a:ext cx="1347537" cy="1578024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17525CB4-2251-5B44-0E02-C21443DF1CD0}"/>
              </a:ext>
            </a:extLst>
          </p:cNvPr>
          <p:cNvSpPr/>
          <p:nvPr/>
        </p:nvSpPr>
        <p:spPr>
          <a:xfrm>
            <a:off x="8896938" y="11963112"/>
            <a:ext cx="3327146" cy="2859794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A602B70-C95A-EA5E-9277-C5847F2A4D33}"/>
              </a:ext>
            </a:extLst>
          </p:cNvPr>
          <p:cNvSpPr/>
          <p:nvPr/>
        </p:nvSpPr>
        <p:spPr>
          <a:xfrm>
            <a:off x="12448672" y="13465198"/>
            <a:ext cx="4437233" cy="102562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Problemzone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A8218741-AEF9-6C40-8D3F-A310CC874295}"/>
              </a:ext>
            </a:extLst>
          </p:cNvPr>
          <p:cNvCxnSpPr>
            <a:cxnSpLocks/>
          </p:cNvCxnSpPr>
          <p:nvPr/>
        </p:nvCxnSpPr>
        <p:spPr>
          <a:xfrm flipH="1" flipV="1">
            <a:off x="11720350" y="12348427"/>
            <a:ext cx="2332534" cy="111677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32CCD528-C53A-DA16-44A7-845FA7366256}"/>
              </a:ext>
            </a:extLst>
          </p:cNvPr>
          <p:cNvSpPr/>
          <p:nvPr/>
        </p:nvSpPr>
        <p:spPr>
          <a:xfrm>
            <a:off x="16885905" y="4212213"/>
            <a:ext cx="3615308" cy="1479460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Auslastung Trafo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DE2F8F9-D447-751B-D47E-127F72BF5205}"/>
              </a:ext>
            </a:extLst>
          </p:cNvPr>
          <p:cNvSpPr/>
          <p:nvPr/>
        </p:nvSpPr>
        <p:spPr>
          <a:xfrm>
            <a:off x="14503653" y="4902661"/>
            <a:ext cx="1347537" cy="1578024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B919F400-CE6D-37EF-F187-560CBA9FC4F0}"/>
              </a:ext>
            </a:extLst>
          </p:cNvPr>
          <p:cNvCxnSpPr>
            <a:cxnSpLocks/>
            <a:endCxn id="7" idx="7"/>
          </p:cNvCxnSpPr>
          <p:nvPr/>
        </p:nvCxnSpPr>
        <p:spPr>
          <a:xfrm flipH="1">
            <a:off x="15653848" y="4363125"/>
            <a:ext cx="1232057" cy="770632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328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43945-E714-97B0-5AB4-F90B6A136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CE7619-F747-D140-A03C-256415186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 b="1" i="0">
                <a:effectLst/>
                <a:latin typeface="Segoe UI" panose="020B0502040204020203" pitchFamily="34" charset="0"/>
              </a:rPr>
              <a:t>5. Netzprobleme lösen mit Flexibilität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96FCC2-D761-68F7-2F60-B3211C885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7A7D31B-FD52-FE8F-9D8E-1311EB09EB2A}"/>
              </a:ext>
            </a:extLst>
          </p:cNvPr>
          <p:cNvSpPr/>
          <p:nvPr/>
        </p:nvSpPr>
        <p:spPr>
          <a:xfrm>
            <a:off x="3119615" y="4911373"/>
            <a:ext cx="6923315" cy="13552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de-DE" sz="3600"/>
          </a:p>
          <a:p>
            <a:pPr algn="ctr"/>
            <a:r>
              <a:rPr lang="de-DE" sz="3600"/>
              <a:t>Wie kommt man voran?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060B8B6-AC0D-0DE9-AAFB-A5DE49B8D177}"/>
              </a:ext>
            </a:extLst>
          </p:cNvPr>
          <p:cNvSpPr txBox="1"/>
          <p:nvPr/>
        </p:nvSpPr>
        <p:spPr>
          <a:xfrm>
            <a:off x="4901531" y="7242873"/>
            <a:ext cx="406667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Wer hängt am gleichen Strang?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6A1920C-5E30-D0CA-688C-1F9AC53F9E71}"/>
              </a:ext>
            </a:extLst>
          </p:cNvPr>
          <p:cNvSpPr txBox="1"/>
          <p:nvPr/>
        </p:nvSpPr>
        <p:spPr>
          <a:xfrm>
            <a:off x="4901531" y="11300637"/>
            <a:ext cx="4066674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Wer hat eine PV- Anlage und daher mittags eigenen Strom?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18463A6-5D97-24E4-9ABC-A8A167FEA7A7}"/>
              </a:ext>
            </a:extLst>
          </p:cNvPr>
          <p:cNvSpPr txBox="1"/>
          <p:nvPr/>
        </p:nvSpPr>
        <p:spPr>
          <a:xfrm>
            <a:off x="3562002" y="14785714"/>
            <a:ext cx="480772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Netzstränge ok? Gut, aber: Transformator auch ok?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EBA1E3-FCA2-1F86-C43B-E449D6A806EE}"/>
              </a:ext>
            </a:extLst>
          </p:cNvPr>
          <p:cNvSpPr txBox="1"/>
          <p:nvPr/>
        </p:nvSpPr>
        <p:spPr>
          <a:xfrm>
            <a:off x="3562002" y="9271755"/>
            <a:ext cx="406667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Welche Haushalte laden gleichzeitig?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8D3E550-2B6C-ED16-90F4-CF38906F5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5317" y="4821829"/>
            <a:ext cx="19409965" cy="1359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25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8079F-6CA4-6FEE-E72B-FC5E86B9E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7B4DC-5F23-DC54-7E07-83A61DA3C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0000" b="1" i="0">
                <a:effectLst/>
                <a:latin typeface="Segoe UI" panose="020B0502040204020203" pitchFamily="34" charset="0"/>
              </a:rPr>
              <a:t>5. Netzprobleme lösen mit Flexibilität</a:t>
            </a:r>
            <a:br>
              <a:rPr lang="de-DE" b="1" i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BD2B2F-462E-ACA0-F379-6013EFFC3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4A6FA47-73A9-57F4-55D4-B2A5D819AFEF}"/>
              </a:ext>
            </a:extLst>
          </p:cNvPr>
          <p:cNvSpPr/>
          <p:nvPr/>
        </p:nvSpPr>
        <p:spPr>
          <a:xfrm>
            <a:off x="3119615" y="4911373"/>
            <a:ext cx="6923315" cy="13552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de-DE" sz="3600"/>
          </a:p>
          <a:p>
            <a:pPr algn="ctr"/>
            <a:r>
              <a:rPr lang="de-DE" sz="3600"/>
              <a:t>Wie kommt man voran?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48CE8FD-70CC-D257-3DC2-10258A40B628}"/>
              </a:ext>
            </a:extLst>
          </p:cNvPr>
          <p:cNvSpPr txBox="1"/>
          <p:nvPr/>
        </p:nvSpPr>
        <p:spPr>
          <a:xfrm>
            <a:off x="4901531" y="7242873"/>
            <a:ext cx="406667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Wer hängt am gleichen Strang?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FF47894-04CE-1A54-8DF9-479D12708697}"/>
              </a:ext>
            </a:extLst>
          </p:cNvPr>
          <p:cNvSpPr txBox="1"/>
          <p:nvPr/>
        </p:nvSpPr>
        <p:spPr>
          <a:xfrm>
            <a:off x="4901531" y="11300637"/>
            <a:ext cx="4066674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Wer hat eine PV- Anlage und daher mittags eigenen Strom?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56E9A5B-7C91-9DF9-F2CB-1D5988045769}"/>
              </a:ext>
            </a:extLst>
          </p:cNvPr>
          <p:cNvSpPr txBox="1"/>
          <p:nvPr/>
        </p:nvSpPr>
        <p:spPr>
          <a:xfrm>
            <a:off x="3562002" y="14785714"/>
            <a:ext cx="480772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Netzstränge ok? Gut, aber: Transformator auch ok?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472E184-6936-EE53-1592-75DDBEB94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5864" y="4890394"/>
            <a:ext cx="19388389" cy="1355225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C14A7D7-79E5-2FF1-2637-1AF51F0E2F68}"/>
              </a:ext>
            </a:extLst>
          </p:cNvPr>
          <p:cNvSpPr txBox="1"/>
          <p:nvPr/>
        </p:nvSpPr>
        <p:spPr>
          <a:xfrm>
            <a:off x="3562002" y="9271755"/>
            <a:ext cx="406667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3600">
                <a:solidFill>
                  <a:schemeClr val="bg2"/>
                </a:solidFill>
              </a:rPr>
              <a:t>Welche Haushalte laden gleichzeitig?</a:t>
            </a:r>
          </a:p>
        </p:txBody>
      </p:sp>
    </p:spTree>
    <p:extLst>
      <p:ext uri="{BB962C8B-B14F-4D97-AF65-F5344CB8AC3E}">
        <p14:creationId xmlns:p14="http://schemas.microsoft.com/office/powerpoint/2010/main" val="1302752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12187-B0EB-20B8-A5F9-1FAB9610E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9B18F0B-6A17-CB53-A33F-765E321CC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Was passiert im Netz? 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2E2B4C6-F048-49CC-99B2-CDBB3D9D1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2006" y="6505915"/>
            <a:ext cx="10800000" cy="5486400"/>
          </a:xfrm>
        </p:spPr>
        <p:txBody>
          <a:bodyPr vert="horz" lIns="288000" tIns="360000" rIns="864000" bIns="720000" rtlCol="0">
            <a:normAutofit/>
          </a:bodyPr>
          <a:lstStyle/>
          <a:p>
            <a:r>
              <a:rPr lang="en-US" b="1" err="1"/>
              <a:t>Gleichzeitigkeit</a:t>
            </a:r>
            <a:endParaRPr lang="en-US" b="1"/>
          </a:p>
          <a:p>
            <a:r>
              <a:rPr lang="de-DE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Beispiele: alle PV-Anlagen mittags (Erzeugung), alle E-Autos abends (Verbrauch)</a:t>
            </a:r>
            <a:endParaRPr lang="en-US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D420A5B-A24B-780B-071E-88E8D8B009B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3595972" y="6520204"/>
            <a:ext cx="10800000" cy="5472111"/>
          </a:xfrm>
        </p:spPr>
        <p:txBody>
          <a:bodyPr vert="horz" lIns="288000" tIns="360000" rIns="864000" bIns="720000" rtlCol="0">
            <a:normAutofit fontScale="92500" lnSpcReduction="20000"/>
          </a:bodyPr>
          <a:lstStyle/>
          <a:p>
            <a:r>
              <a:rPr lang="de-DE" b="1"/>
              <a:t>Flexibilität</a:t>
            </a:r>
          </a:p>
          <a:p>
            <a:r>
              <a:rPr lang="de-DE"/>
              <a:t>Erzeugung und Verbrauch werden aneinander angepasst</a:t>
            </a:r>
          </a:p>
          <a:p>
            <a:r>
              <a:rPr lang="de-DE"/>
              <a:t>Beispiel: E-Autos laden, wenn die Sonne scheint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09182B7-C2EC-D1D1-5B23-0A2460027568}"/>
              </a:ext>
            </a:extLst>
          </p:cNvPr>
          <p:cNvSpPr txBox="1"/>
          <p:nvPr/>
        </p:nvSpPr>
        <p:spPr>
          <a:xfrm>
            <a:off x="2162006" y="4604657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Herausforderung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024B84B-7143-1BF2-6154-062E888ED5AF}"/>
              </a:ext>
            </a:extLst>
          </p:cNvPr>
          <p:cNvSpPr txBox="1"/>
          <p:nvPr/>
        </p:nvSpPr>
        <p:spPr>
          <a:xfrm>
            <a:off x="23595972" y="4604657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Lösung</a:t>
            </a:r>
          </a:p>
        </p:txBody>
      </p:sp>
      <p:sp>
        <p:nvSpPr>
          <p:cNvPr id="3" name="Inhaltsplatzhalter 5">
            <a:extLst>
              <a:ext uri="{FF2B5EF4-FFF2-40B4-BE49-F238E27FC236}">
                <a16:creationId xmlns:a16="http://schemas.microsoft.com/office/drawing/2014/main" id="{7EF45A44-FAE2-FD24-3DD4-0396BBB256BD}"/>
              </a:ext>
            </a:extLst>
          </p:cNvPr>
          <p:cNvSpPr txBox="1">
            <a:spLocks/>
          </p:cNvSpPr>
          <p:nvPr/>
        </p:nvSpPr>
        <p:spPr>
          <a:xfrm>
            <a:off x="13056221" y="13934892"/>
            <a:ext cx="10800000" cy="4789035"/>
          </a:xfrm>
          <a:prstGeom prst="rect">
            <a:avLst/>
          </a:prstGeo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vert="horz" lIns="288000" tIns="360000" rIns="864000" bIns="720000" rtlCol="0">
            <a:normAutofit/>
          </a:bodyPr>
          <a:lstStyle>
            <a:lvl1pPr marL="0" indent="0" algn="l" defTabSz="29160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716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432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1148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4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5438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154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870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6586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Digitalisierung</a:t>
            </a:r>
          </a:p>
          <a:p>
            <a:r>
              <a:rPr lang="en-US"/>
              <a:t>Sichtbar machen, was im Netz gerade passiert</a:t>
            </a:r>
          </a:p>
          <a:p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F8D57EE-4DF1-19C1-02BF-EAB13FC8D46A}"/>
              </a:ext>
            </a:extLst>
          </p:cNvPr>
          <p:cNvSpPr txBox="1"/>
          <p:nvPr/>
        </p:nvSpPr>
        <p:spPr>
          <a:xfrm>
            <a:off x="13245127" y="12910881"/>
            <a:ext cx="10085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/>
              <a:t>Was braucht man dafür?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A7C460DA-1278-4C4D-793F-61EFAAB6BBB2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Grafik 37">
            <a:extLst>
              <a:ext uri="{FF2B5EF4-FFF2-40B4-BE49-F238E27FC236}">
                <a16:creationId xmlns:a16="http://schemas.microsoft.com/office/drawing/2014/main" id="{6B405F06-A81A-BF99-6298-239C846B49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8007"/>
          <a:stretch/>
        </p:blipFill>
        <p:spPr>
          <a:xfrm>
            <a:off x="8809345" y="14152577"/>
            <a:ext cx="2854395" cy="3633531"/>
          </a:xfrm>
          <a:prstGeom prst="rect">
            <a:avLst/>
          </a:prstGeom>
        </p:spPr>
      </p:pic>
      <p:pic>
        <p:nvPicPr>
          <p:cNvPr id="39" name="Grafik 38" descr="Viertel mit einfarbiger Füllung">
            <a:extLst>
              <a:ext uri="{FF2B5EF4-FFF2-40B4-BE49-F238E27FC236}">
                <a16:creationId xmlns:a16="http://schemas.microsoft.com/office/drawing/2014/main" id="{48390C6F-7317-894D-0AD8-FFA319DEB4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248702" y="14668959"/>
            <a:ext cx="2771127" cy="2771127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7D5DA139-43CF-F0A4-2E80-8EC0FD378E7D}"/>
              </a:ext>
            </a:extLst>
          </p:cNvPr>
          <p:cNvSpPr txBox="1"/>
          <p:nvPr/>
        </p:nvSpPr>
        <p:spPr>
          <a:xfrm>
            <a:off x="27845853" y="16978421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Smart Meter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7810CBDA-6150-8AB0-86D8-4B5371D4F010}"/>
              </a:ext>
            </a:extLst>
          </p:cNvPr>
          <p:cNvSpPr txBox="1"/>
          <p:nvPr/>
        </p:nvSpPr>
        <p:spPr>
          <a:xfrm>
            <a:off x="4369430" y="16969601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Messtechnik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0C5149B-AE4E-AB52-F1B1-A0B869CE1A6E}"/>
              </a:ext>
            </a:extLst>
          </p:cNvPr>
          <p:cNvSpPr txBox="1"/>
          <p:nvPr/>
        </p:nvSpPr>
        <p:spPr>
          <a:xfrm>
            <a:off x="15100699" y="6128945"/>
            <a:ext cx="610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/>
              <a:t>Netzdienliches </a:t>
            </a:r>
          </a:p>
          <a:p>
            <a:pPr algn="ctr"/>
            <a:r>
              <a:rPr lang="de-DE" b="1"/>
              <a:t>Verhalten</a:t>
            </a:r>
          </a:p>
        </p:txBody>
      </p:sp>
      <p:sp>
        <p:nvSpPr>
          <p:cNvPr id="43" name="Pfeil: nach oben 42">
            <a:extLst>
              <a:ext uri="{FF2B5EF4-FFF2-40B4-BE49-F238E27FC236}">
                <a16:creationId xmlns:a16="http://schemas.microsoft.com/office/drawing/2014/main" id="{4079EF40-22F9-438A-E79F-2500AB09EAD3}"/>
              </a:ext>
            </a:extLst>
          </p:cNvPr>
          <p:cNvSpPr/>
          <p:nvPr/>
        </p:nvSpPr>
        <p:spPr>
          <a:xfrm rot="5400000">
            <a:off x="13420010" y="6321166"/>
            <a:ext cx="1213075" cy="1404257"/>
          </a:xfrm>
          <a:prstGeom prst="up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Pfeil: nach oben 43">
            <a:extLst>
              <a:ext uri="{FF2B5EF4-FFF2-40B4-BE49-F238E27FC236}">
                <a16:creationId xmlns:a16="http://schemas.microsoft.com/office/drawing/2014/main" id="{EDA05010-9783-9DBC-97FE-9D927B03BF84}"/>
              </a:ext>
            </a:extLst>
          </p:cNvPr>
          <p:cNvSpPr/>
          <p:nvPr/>
        </p:nvSpPr>
        <p:spPr>
          <a:xfrm rot="16200000">
            <a:off x="21924891" y="6142187"/>
            <a:ext cx="1213075" cy="140425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Pfeil: nach oben 44">
            <a:extLst>
              <a:ext uri="{FF2B5EF4-FFF2-40B4-BE49-F238E27FC236}">
                <a16:creationId xmlns:a16="http://schemas.microsoft.com/office/drawing/2014/main" id="{DEA1778F-8ECE-1478-49B5-1814958EF366}"/>
              </a:ext>
            </a:extLst>
          </p:cNvPr>
          <p:cNvSpPr/>
          <p:nvPr/>
        </p:nvSpPr>
        <p:spPr>
          <a:xfrm rot="10800000">
            <a:off x="17695496" y="11530041"/>
            <a:ext cx="1213075" cy="1404257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F15B261F-AE55-51F9-BE20-E8490B9F7A2A}"/>
              </a:ext>
            </a:extLst>
          </p:cNvPr>
          <p:cNvGrpSpPr>
            <a:grpSpLocks noChangeAspect="1"/>
          </p:cNvGrpSpPr>
          <p:nvPr/>
        </p:nvGrpSpPr>
        <p:grpSpPr>
          <a:xfrm>
            <a:off x="14791413" y="8341914"/>
            <a:ext cx="7277970" cy="3137652"/>
            <a:chOff x="5221664" y="2028868"/>
            <a:chExt cx="1998247" cy="861477"/>
          </a:xfrm>
        </p:grpSpPr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C73B84A0-12F2-64EC-CC42-D3B57F4E47D7}"/>
                </a:ext>
              </a:extLst>
            </p:cNvPr>
            <p:cNvCxnSpPr>
              <a:cxnSpLocks/>
            </p:cNvCxnSpPr>
            <p:nvPr/>
          </p:nvCxnSpPr>
          <p:spPr>
            <a:xfrm>
              <a:off x="6194790" y="2206952"/>
              <a:ext cx="0" cy="683393"/>
            </a:xfrm>
            <a:prstGeom prst="line">
              <a:avLst/>
            </a:prstGeom>
            <a:noFill/>
            <a:ln w="31750" cap="flat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0FACCECF-0E4B-456A-4F8D-D129BCFFE8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06" y="2888827"/>
              <a:ext cx="488798" cy="0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C1483166-5788-CFC2-F885-FA237A529106}"/>
                </a:ext>
              </a:extLst>
            </p:cNvPr>
            <p:cNvGrpSpPr/>
            <p:nvPr/>
          </p:nvGrpSpPr>
          <p:grpSpPr>
            <a:xfrm rot="20575579">
              <a:off x="5499212" y="2199743"/>
              <a:ext cx="1428423" cy="53635"/>
              <a:chOff x="6338735" y="4213222"/>
              <a:chExt cx="3208228" cy="0"/>
            </a:xfrm>
            <a:noFill/>
          </p:grpSpPr>
          <p:cxnSp>
            <p:nvCxnSpPr>
              <p:cNvPr id="66" name="Gerader Verbinder 65">
                <a:extLst>
                  <a:ext uri="{FF2B5EF4-FFF2-40B4-BE49-F238E27FC236}">
                    <a16:creationId xmlns:a16="http://schemas.microsoft.com/office/drawing/2014/main" id="{2E70D558-818E-5BF3-52A4-BED8F5C2AA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8735" y="4213222"/>
                <a:ext cx="1621289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67" name="Gerader Verbinder 66">
                <a:extLst>
                  <a:ext uri="{FF2B5EF4-FFF2-40B4-BE49-F238E27FC236}">
                    <a16:creationId xmlns:a16="http://schemas.microsoft.com/office/drawing/2014/main" id="{289AC36A-18B9-0BD6-E154-36C70B4F65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5674" y="4213222"/>
                <a:ext cx="1621289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2A06927D-C8A9-6B41-96CA-1ACD610BFA7C}"/>
                </a:ext>
              </a:extLst>
            </p:cNvPr>
            <p:cNvGrpSpPr/>
            <p:nvPr/>
          </p:nvGrpSpPr>
          <p:grpSpPr>
            <a:xfrm>
              <a:off x="5221664" y="2404998"/>
              <a:ext cx="774281" cy="350761"/>
              <a:chOff x="5832914" y="4471393"/>
              <a:chExt cx="1207317" cy="546932"/>
            </a:xfrm>
            <a:noFill/>
          </p:grpSpPr>
          <p:cxnSp>
            <p:nvCxnSpPr>
              <p:cNvPr id="59" name="Gerader Verbinder 58">
                <a:extLst>
                  <a:ext uri="{FF2B5EF4-FFF2-40B4-BE49-F238E27FC236}">
                    <a16:creationId xmlns:a16="http://schemas.microsoft.com/office/drawing/2014/main" id="{DC5931F0-20FD-BA30-E445-1AC2F1FF18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8649" y="4975222"/>
                <a:ext cx="1136650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60" name="Gerader Verbinder 59">
                <a:extLst>
                  <a:ext uri="{FF2B5EF4-FFF2-40B4-BE49-F238E27FC236}">
                    <a16:creationId xmlns:a16="http://schemas.microsoft.com/office/drawing/2014/main" id="{39426CA9-D65E-84BF-3E0A-9E316F3E3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8649" y="4471393"/>
                <a:ext cx="587925" cy="503829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61" name="Gerader Verbinder 60">
                <a:extLst>
                  <a:ext uri="{FF2B5EF4-FFF2-40B4-BE49-F238E27FC236}">
                    <a16:creationId xmlns:a16="http://schemas.microsoft.com/office/drawing/2014/main" id="{8F835118-EC77-98FB-7F36-DA1A30513D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392" y="4471393"/>
                <a:ext cx="535907" cy="503829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pic>
            <p:nvPicPr>
              <p:cNvPr id="62" name="Grafik 61" descr="Fabrik mit einfarbiger Füllung">
                <a:extLst>
                  <a:ext uri="{FF2B5EF4-FFF2-40B4-BE49-F238E27FC236}">
                    <a16:creationId xmlns:a16="http://schemas.microsoft.com/office/drawing/2014/main" id="{BA07A8E8-E0D1-C266-A710-D27EE08137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382548" y="4625651"/>
                <a:ext cx="392674" cy="392674"/>
              </a:xfrm>
              <a:prstGeom prst="rect">
                <a:avLst/>
              </a:prstGeom>
            </p:spPr>
          </p:pic>
          <p:pic>
            <p:nvPicPr>
              <p:cNvPr id="63" name="Grafik 62" descr="Gebäude mit einfarbiger Füllung">
                <a:extLst>
                  <a:ext uri="{FF2B5EF4-FFF2-40B4-BE49-F238E27FC236}">
                    <a16:creationId xmlns:a16="http://schemas.microsoft.com/office/drawing/2014/main" id="{934388B0-1F0C-7211-9EA6-7C09D1F411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647557" y="4577549"/>
                <a:ext cx="392674" cy="392674"/>
              </a:xfrm>
              <a:prstGeom prst="rect">
                <a:avLst/>
              </a:prstGeom>
            </p:spPr>
          </p:pic>
          <p:pic>
            <p:nvPicPr>
              <p:cNvPr id="64" name="Grafik 63">
                <a:extLst>
                  <a:ext uri="{FF2B5EF4-FFF2-40B4-BE49-F238E27FC236}">
                    <a16:creationId xmlns:a16="http://schemas.microsoft.com/office/drawing/2014/main" id="{87AAE5D0-8D15-8CE8-8935-571285C4D4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2914" y="4817115"/>
                <a:ext cx="444484" cy="153108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65" name="Grafik 64">
                <a:extLst>
                  <a:ext uri="{FF2B5EF4-FFF2-40B4-BE49-F238E27FC236}">
                    <a16:creationId xmlns:a16="http://schemas.microsoft.com/office/drawing/2014/main" id="{268C891A-7B0A-97A5-2DD0-DC8F790969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64149" y="4680573"/>
                <a:ext cx="349172" cy="288812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grpSp>
          <p:nvGrpSpPr>
            <p:cNvPr id="51" name="Gruppieren 50">
              <a:extLst>
                <a:ext uri="{FF2B5EF4-FFF2-40B4-BE49-F238E27FC236}">
                  <a16:creationId xmlns:a16="http://schemas.microsoft.com/office/drawing/2014/main" id="{D8006F2A-A8AD-0CE7-6CBC-EA12FAE77CCF}"/>
                </a:ext>
              </a:extLst>
            </p:cNvPr>
            <p:cNvGrpSpPr/>
            <p:nvPr/>
          </p:nvGrpSpPr>
          <p:grpSpPr>
            <a:xfrm>
              <a:off x="6461421" y="2028868"/>
              <a:ext cx="758490" cy="367797"/>
              <a:chOff x="8893474" y="4411250"/>
              <a:chExt cx="1182695" cy="573497"/>
            </a:xfrm>
            <a:noFill/>
          </p:grpSpPr>
          <p:cxnSp>
            <p:nvCxnSpPr>
              <p:cNvPr id="52" name="Gerader Verbinder 51">
                <a:extLst>
                  <a:ext uri="{FF2B5EF4-FFF2-40B4-BE49-F238E27FC236}">
                    <a16:creationId xmlns:a16="http://schemas.microsoft.com/office/drawing/2014/main" id="{C23A0256-4E6E-3F8B-D6E4-4B7F9AFA94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0399" y="4975221"/>
                <a:ext cx="1136650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53" name="Gerader Verbinder 52">
                <a:extLst>
                  <a:ext uri="{FF2B5EF4-FFF2-40B4-BE49-F238E27FC236}">
                    <a16:creationId xmlns:a16="http://schemas.microsoft.com/office/drawing/2014/main" id="{A710CB0C-E865-423D-BED5-84405E4DEB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91127" y="4411250"/>
                <a:ext cx="545921" cy="563971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54" name="Gerader Verbinder 53">
                <a:extLst>
                  <a:ext uri="{FF2B5EF4-FFF2-40B4-BE49-F238E27FC236}">
                    <a16:creationId xmlns:a16="http://schemas.microsoft.com/office/drawing/2014/main" id="{BA8A814E-1AF6-5EC1-FE43-9BD32D446C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00399" y="4411252"/>
                <a:ext cx="573530" cy="563970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pic>
            <p:nvPicPr>
              <p:cNvPr id="55" name="Grafik 54">
                <a:extLst>
                  <a:ext uri="{FF2B5EF4-FFF2-40B4-BE49-F238E27FC236}">
                    <a16:creationId xmlns:a16="http://schemas.microsoft.com/office/drawing/2014/main" id="{E576C516-1A1F-EE29-A61D-D3983106B8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76771" y="4611069"/>
                <a:ext cx="276115" cy="345103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56" name="Grafik 55">
                <a:extLst>
                  <a:ext uri="{FF2B5EF4-FFF2-40B4-BE49-F238E27FC236}">
                    <a16:creationId xmlns:a16="http://schemas.microsoft.com/office/drawing/2014/main" id="{90A2894F-285C-FCA2-5C0E-65041C6714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731067" y="4630121"/>
                <a:ext cx="345102" cy="345102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57" name="Grafik 56">
                <a:extLst>
                  <a:ext uri="{FF2B5EF4-FFF2-40B4-BE49-F238E27FC236}">
                    <a16:creationId xmlns:a16="http://schemas.microsoft.com/office/drawing/2014/main" id="{882AA422-0F7B-723A-DE38-50F675D88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223947" y="4720410"/>
                <a:ext cx="264337" cy="264337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58" name="Grafik 57" descr="Kraftwerk mit einfarbiger Füllung">
                <a:extLst>
                  <a:ext uri="{FF2B5EF4-FFF2-40B4-BE49-F238E27FC236}">
                    <a16:creationId xmlns:a16="http://schemas.microsoft.com/office/drawing/2014/main" id="{89717A47-F7C3-FE71-5EFE-58D5EC3B6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893474" y="4645085"/>
                <a:ext cx="315174" cy="3151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81041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7D1AB-804E-B283-603A-02DCA826C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5B45000-9EBB-46C4-CFC4-09B2922B1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Wer arbeitet an Netzthemen? 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6468C1-40EB-C1B0-0768-223CB386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19</a:t>
            </a:fld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E43C18E-CBA3-087A-6D2A-4CD4F9BD8F6B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8FEFCC2-7E8B-BA80-DE3F-C4FE4A5C965E}"/>
              </a:ext>
            </a:extLst>
          </p:cNvPr>
          <p:cNvGrpSpPr/>
          <p:nvPr/>
        </p:nvGrpSpPr>
        <p:grpSpPr>
          <a:xfrm>
            <a:off x="12618720" y="6093959"/>
            <a:ext cx="22500771" cy="8794069"/>
            <a:chOff x="13846629" y="3899399"/>
            <a:chExt cx="22500771" cy="8794069"/>
          </a:xfrm>
        </p:grpSpPr>
        <p:sp>
          <p:nvSpPr>
            <p:cNvPr id="21" name="Textplatzhalter 5">
              <a:extLst>
                <a:ext uri="{FF2B5EF4-FFF2-40B4-BE49-F238E27FC236}">
                  <a16:creationId xmlns:a16="http://schemas.microsoft.com/office/drawing/2014/main" id="{5A827042-31A3-0BA3-8D9B-3D99DAAA5831}"/>
                </a:ext>
              </a:extLst>
            </p:cNvPr>
            <p:cNvSpPr txBox="1">
              <a:spLocks/>
            </p:cNvSpPr>
            <p:nvPr/>
          </p:nvSpPr>
          <p:spPr>
            <a:xfrm>
              <a:off x="13846629" y="3899399"/>
              <a:ext cx="22500771" cy="8794069"/>
            </a:xfrm>
            <a:prstGeom prst="roundRect">
              <a:avLst>
                <a:gd name="adj" fmla="val 2397"/>
              </a:avLst>
            </a:prstGeom>
            <a:solidFill>
              <a:schemeClr val="bg1">
                <a:alpha val="40000"/>
              </a:schemeClr>
            </a:solidFill>
          </p:spPr>
          <p:txBody>
            <a:bodyPr vert="horz" wrap="square" lIns="108000" tIns="288000" rIns="108000" bIns="108000" rtlCol="0">
              <a:spAutoFit/>
            </a:bodyPr>
            <a:lstStyle>
              <a:lvl1pPr marL="0" indent="0" algn="l" defTabSz="3049250" rtl="0" eaLnBrk="1" latinLnBrk="0" hangingPunct="1">
                <a:lnSpc>
                  <a:spcPct val="90000"/>
                </a:lnSpc>
                <a:spcBef>
                  <a:spcPts val="569"/>
                </a:spcBef>
                <a:buFont typeface="Arial" panose="020B0604020202020204" pitchFamily="34" charset="0"/>
                <a:buNone/>
                <a:defRPr sz="3200" b="0" i="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937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8003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811562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669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336187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60812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385437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910061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434686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959311" indent="-762312" algn="l" defTabSz="3049250" rtl="0" eaLnBrk="1" latinLnBrk="0" hangingPunct="1">
                <a:lnSpc>
                  <a:spcPct val="90000"/>
                </a:lnSpc>
                <a:spcBef>
                  <a:spcPts val="1667"/>
                </a:spcBef>
                <a:buFont typeface="Arial" panose="020B0604020202020204" pitchFamily="34" charset="0"/>
                <a:buChar char="•"/>
                <a:defRPr sz="6002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2400"/>
                </a:spcBef>
              </a:pPr>
              <a:r>
                <a:rPr lang="de-DE" sz="4000" b="1">
                  <a:solidFill>
                    <a:schemeClr val="tx1"/>
                  </a:solidFill>
                </a:rPr>
                <a:t>               </a:t>
              </a:r>
              <a:r>
                <a:rPr lang="de-DE" sz="4000" b="1" err="1">
                  <a:solidFill>
                    <a:schemeClr val="tx1"/>
                  </a:solidFill>
                </a:rPr>
                <a:t>Ingenieur:innen</a:t>
              </a:r>
              <a:endParaRPr lang="de-DE" sz="4000" b="1">
                <a:solidFill>
                  <a:schemeClr val="tx1"/>
                </a:solidFill>
              </a:endParaRPr>
            </a:p>
            <a:p>
              <a:pPr>
                <a:spcBef>
                  <a:spcPts val="2400"/>
                </a:spcBef>
              </a:pPr>
              <a:r>
                <a:rPr lang="de-DE" sz="4000">
                  <a:solidFill>
                    <a:schemeClr val="tx1"/>
                  </a:solidFill>
                </a:rPr>
                <a:t>Untersuchen, wie Netze, Speicher und Steuerung aufgebaut und betrieben werden können</a:t>
              </a:r>
            </a:p>
            <a:p>
              <a:pPr>
                <a:spcBef>
                  <a:spcPts val="2400"/>
                </a:spcBef>
              </a:pPr>
              <a:r>
                <a:rPr lang="de-DE" sz="4000" b="1">
                  <a:solidFill>
                    <a:schemeClr val="tx1"/>
                  </a:solidFill>
                </a:rPr>
                <a:t>               </a:t>
              </a:r>
              <a:r>
                <a:rPr lang="de-DE" sz="4000" b="1" err="1">
                  <a:solidFill>
                    <a:schemeClr val="tx1"/>
                  </a:solidFill>
                </a:rPr>
                <a:t>Wirtschaftswissenschaftler:innen</a:t>
              </a:r>
              <a:endParaRPr lang="de-DE" sz="4000" b="1">
                <a:solidFill>
                  <a:schemeClr val="tx1"/>
                </a:solidFill>
              </a:endParaRPr>
            </a:p>
            <a:p>
              <a:pPr>
                <a:spcBef>
                  <a:spcPts val="2400"/>
                </a:spcBef>
              </a:pPr>
              <a:r>
                <a:rPr lang="de-DE" sz="4000">
                  <a:solidFill>
                    <a:schemeClr val="tx1"/>
                  </a:solidFill>
                </a:rPr>
                <a:t>Analysieren Kosten, Geschäftsmodelle und Investitionen. </a:t>
              </a:r>
            </a:p>
            <a:p>
              <a:pPr>
                <a:spcBef>
                  <a:spcPts val="2400"/>
                </a:spcBef>
              </a:pPr>
              <a:r>
                <a:rPr lang="de-DE" sz="4000" b="1">
                  <a:solidFill>
                    <a:schemeClr val="tx1"/>
                  </a:solidFill>
                </a:rPr>
                <a:t>               </a:t>
              </a:r>
              <a:r>
                <a:rPr lang="de-DE" sz="4000" b="1" err="1">
                  <a:solidFill>
                    <a:schemeClr val="tx1"/>
                  </a:solidFill>
                </a:rPr>
                <a:t>Sozialwissenschaftler:innen</a:t>
              </a:r>
              <a:endParaRPr lang="de-DE" sz="4000" b="1">
                <a:solidFill>
                  <a:schemeClr val="tx1"/>
                </a:solidFill>
              </a:endParaRPr>
            </a:p>
            <a:p>
              <a:pPr>
                <a:spcBef>
                  <a:spcPts val="2400"/>
                </a:spcBef>
              </a:pPr>
              <a:r>
                <a:rPr lang="de-DE" sz="4000">
                  <a:solidFill>
                    <a:schemeClr val="tx1"/>
                  </a:solidFill>
                </a:rPr>
                <a:t>Erforschen Akzeptanz neuer Technologien, soziale Gerechtigkeit und Wirkung auf den Alltag.</a:t>
              </a:r>
            </a:p>
            <a:p>
              <a:pPr>
                <a:spcBef>
                  <a:spcPts val="2400"/>
                </a:spcBef>
              </a:pPr>
              <a:r>
                <a:rPr lang="de-DE" sz="4000" b="1">
                  <a:solidFill>
                    <a:schemeClr val="tx1"/>
                  </a:solidFill>
                </a:rPr>
                <a:t>               </a:t>
              </a:r>
              <a:r>
                <a:rPr lang="de-DE" sz="4000" b="1" err="1">
                  <a:solidFill>
                    <a:schemeClr val="tx1"/>
                  </a:solidFill>
                </a:rPr>
                <a:t>Jurist:innen</a:t>
              </a:r>
              <a:r>
                <a:rPr lang="de-DE" sz="4000" b="1">
                  <a:solidFill>
                    <a:schemeClr val="tx1"/>
                  </a:solidFill>
                </a:rPr>
                <a:t> und </a:t>
              </a:r>
              <a:r>
                <a:rPr lang="de-DE" sz="4000" b="1" err="1">
                  <a:solidFill>
                    <a:schemeClr val="tx1"/>
                  </a:solidFill>
                </a:rPr>
                <a:t>Rechtswissenschaftler:innen</a:t>
              </a:r>
              <a:endParaRPr lang="de-DE" sz="4000" b="1">
                <a:solidFill>
                  <a:schemeClr val="tx1"/>
                </a:solidFill>
              </a:endParaRPr>
            </a:p>
            <a:p>
              <a:pPr>
                <a:spcBef>
                  <a:spcPts val="2400"/>
                </a:spcBef>
              </a:pPr>
              <a:r>
                <a:rPr lang="de-DE" sz="4000">
                  <a:solidFill>
                    <a:schemeClr val="tx1"/>
                  </a:solidFill>
                </a:rPr>
                <a:t>Erarbeiten passende Gesetze, Verordnungen und Marktregeln.</a:t>
              </a:r>
            </a:p>
            <a:p>
              <a:pPr>
                <a:spcBef>
                  <a:spcPts val="2400"/>
                </a:spcBef>
              </a:pPr>
              <a:r>
                <a:rPr lang="de-DE" sz="4000" b="1">
                  <a:solidFill>
                    <a:schemeClr val="tx1"/>
                  </a:solidFill>
                </a:rPr>
                <a:t>               </a:t>
              </a:r>
              <a:r>
                <a:rPr lang="de-DE" sz="4000" b="1" err="1">
                  <a:solidFill>
                    <a:schemeClr val="tx1"/>
                  </a:solidFill>
                </a:rPr>
                <a:t>IT-Expert:innen</a:t>
              </a:r>
              <a:endParaRPr lang="de-DE" sz="4000" b="1">
                <a:solidFill>
                  <a:schemeClr val="tx1"/>
                </a:solidFill>
              </a:endParaRPr>
            </a:p>
            <a:p>
              <a:pPr>
                <a:spcBef>
                  <a:spcPts val="2400"/>
                </a:spcBef>
              </a:pPr>
              <a:r>
                <a:rPr lang="de-DE" sz="4000">
                  <a:solidFill>
                    <a:schemeClr val="tx1"/>
                  </a:solidFill>
                </a:rPr>
                <a:t>Entwickeln digitale Lösungen für Messung, Steuerung und Kommunikation für intelligente Netze.</a:t>
              </a:r>
              <a:endParaRPr lang="de-DE">
                <a:solidFill>
                  <a:schemeClr val="tx1"/>
                </a:solidFill>
              </a:endParaRPr>
            </a:p>
          </p:txBody>
        </p:sp>
        <p:pic>
          <p:nvPicPr>
            <p:cNvPr id="22" name="Grafik 21" descr="Entsperren mit einfarbiger Füllung">
              <a:extLst>
                <a:ext uri="{FF2B5EF4-FFF2-40B4-BE49-F238E27FC236}">
                  <a16:creationId xmlns:a16="http://schemas.microsoft.com/office/drawing/2014/main" id="{29CDA0F1-F206-35FD-1E54-D3A186717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7140" y="10910267"/>
              <a:ext cx="914400" cy="914400"/>
            </a:xfrm>
            <a:prstGeom prst="rect">
              <a:avLst/>
            </a:prstGeom>
          </p:spPr>
        </p:pic>
        <p:pic>
          <p:nvPicPr>
            <p:cNvPr id="23" name="Grafik 22" descr="Waage der Justitia mit einfarbiger Füllung">
              <a:extLst>
                <a:ext uri="{FF2B5EF4-FFF2-40B4-BE49-F238E27FC236}">
                  <a16:creationId xmlns:a16="http://schemas.microsoft.com/office/drawing/2014/main" id="{647E5A40-1EDF-2440-1632-02433A573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587140" y="9219471"/>
              <a:ext cx="914400" cy="914400"/>
            </a:xfrm>
            <a:prstGeom prst="rect">
              <a:avLst/>
            </a:prstGeom>
          </p:spPr>
        </p:pic>
        <p:pic>
          <p:nvPicPr>
            <p:cNvPr id="24" name="Grafik 23" descr="Universeller Zugriff mit einfarbiger Füllung">
              <a:extLst>
                <a:ext uri="{FF2B5EF4-FFF2-40B4-BE49-F238E27FC236}">
                  <a16:creationId xmlns:a16="http://schemas.microsoft.com/office/drawing/2014/main" id="{900DD52A-DA38-5F62-F98E-B6E227F0C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4708053" y="7578477"/>
              <a:ext cx="914400" cy="914400"/>
            </a:xfrm>
            <a:prstGeom prst="rect">
              <a:avLst/>
            </a:prstGeom>
          </p:spPr>
        </p:pic>
        <p:pic>
          <p:nvPicPr>
            <p:cNvPr id="25" name="Grafik 24" descr="Münzen mit einfarbiger Füllung">
              <a:extLst>
                <a:ext uri="{FF2B5EF4-FFF2-40B4-BE49-F238E27FC236}">
                  <a16:creationId xmlns:a16="http://schemas.microsoft.com/office/drawing/2014/main" id="{269A5D74-A8ED-C607-380D-F8D1C2598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4654237" y="5797423"/>
              <a:ext cx="914400" cy="914400"/>
            </a:xfrm>
            <a:prstGeom prst="rect">
              <a:avLst/>
            </a:prstGeom>
          </p:spPr>
        </p:pic>
        <p:pic>
          <p:nvPicPr>
            <p:cNvPr id="26" name="Grafik 25" descr="Tools mit einfarbiger Füllung">
              <a:extLst>
                <a:ext uri="{FF2B5EF4-FFF2-40B4-BE49-F238E27FC236}">
                  <a16:creationId xmlns:a16="http://schemas.microsoft.com/office/drawing/2014/main" id="{443C910C-C15B-6153-9ACD-E9733A9EC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4654237" y="4000977"/>
              <a:ext cx="914400" cy="914400"/>
            </a:xfrm>
            <a:prstGeom prst="rect">
              <a:avLst/>
            </a:prstGeom>
          </p:spPr>
        </p:pic>
      </p:grpSp>
      <p:pic>
        <p:nvPicPr>
          <p:cNvPr id="27" name="Grafik 26">
            <a:extLst>
              <a:ext uri="{FF2B5EF4-FFF2-40B4-BE49-F238E27FC236}">
                <a16:creationId xmlns:a16="http://schemas.microsoft.com/office/drawing/2014/main" id="{7A0CE20F-688E-7784-4817-C754C19F07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21002" y="6323636"/>
            <a:ext cx="6885620" cy="872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5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AB4C9-AAEB-CAEF-4353-34594E5D4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24DF5E-9CEC-D1D3-9EAD-5F20BE469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/>
              <a:t>Stromnetze und Energiewende: Warum machen wir das?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0DC8FF2-BD61-4091-4406-D93F6E2BF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4A2AE98-103B-3654-BF8B-37A7136F2CF5}"/>
              </a:ext>
            </a:extLst>
          </p:cNvPr>
          <p:cNvSpPr txBox="1"/>
          <p:nvPr/>
        </p:nvSpPr>
        <p:spPr>
          <a:xfrm>
            <a:off x="2865120" y="6979922"/>
            <a:ext cx="143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620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00AE439-9657-E847-F682-F67875A2474C}"/>
              </a:ext>
            </a:extLst>
          </p:cNvPr>
          <p:cNvSpPr txBox="1"/>
          <p:nvPr/>
        </p:nvSpPr>
        <p:spPr>
          <a:xfrm>
            <a:off x="3944844" y="19145250"/>
            <a:ext cx="303837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>
                <a:solidFill>
                  <a:schemeClr val="accent2"/>
                </a:solidFill>
              </a:rPr>
              <a:t>Quelle: Quartiersinformationssystem QIS des Forschungsprojektes „Klimaquartier Neue Weststadt“. </a:t>
            </a:r>
            <a:r>
              <a:rPr lang="de-DE" sz="3000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[Link]</a:t>
            </a:r>
            <a:endParaRPr lang="de-DE" sz="3000">
              <a:solidFill>
                <a:schemeClr val="accent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8FB648F-6751-73DF-7430-94454D5CB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844" y="4701933"/>
            <a:ext cx="25361460" cy="142884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418AD9E-39F3-F6C9-73FD-7DE57878B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844" y="4707357"/>
            <a:ext cx="25275444" cy="1428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1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896C6-CDAD-08C1-D3C9-807A0C9C4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4FD617F-F0A0-6EB4-26AC-192EFE062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Quiz zum Abschluss 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5C8E6B3-C080-0C3B-233E-071170081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20</a:t>
            </a:fld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9AFB8AE7-F8D5-F209-8E1B-A845F5183304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8D687E27-C354-A565-667F-EAFDAD3DEAEB}"/>
              </a:ext>
            </a:extLst>
          </p:cNvPr>
          <p:cNvCxnSpPr>
            <a:cxnSpLocks/>
          </p:cNvCxnSpPr>
          <p:nvPr/>
        </p:nvCxnSpPr>
        <p:spPr>
          <a:xfrm>
            <a:off x="1068930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C77B85BB-3F56-C17A-F1F3-11A615F82795}"/>
              </a:ext>
            </a:extLst>
          </p:cNvPr>
          <p:cNvCxnSpPr>
            <a:cxnSpLocks/>
          </p:cNvCxnSpPr>
          <p:nvPr/>
        </p:nvCxnSpPr>
        <p:spPr>
          <a:xfrm>
            <a:off x="17596462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0BDD7E6B-561F-0A53-128A-C40DDB65E557}"/>
              </a:ext>
            </a:extLst>
          </p:cNvPr>
          <p:cNvCxnSpPr>
            <a:cxnSpLocks/>
          </p:cNvCxnSpPr>
          <p:nvPr/>
        </p:nvCxnSpPr>
        <p:spPr>
          <a:xfrm>
            <a:off x="2446921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76AE4A06-286B-215F-6024-9D7C16A7E59B}"/>
              </a:ext>
            </a:extLst>
          </p:cNvPr>
          <p:cNvCxnSpPr>
            <a:cxnSpLocks/>
          </p:cNvCxnSpPr>
          <p:nvPr/>
        </p:nvCxnSpPr>
        <p:spPr>
          <a:xfrm>
            <a:off x="3880463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8EFE3BE9-10CD-9705-DC0C-BDAB6D2D125B}"/>
              </a:ext>
            </a:extLst>
          </p:cNvPr>
          <p:cNvSpPr txBox="1"/>
          <p:nvPr/>
        </p:nvSpPr>
        <p:spPr>
          <a:xfrm>
            <a:off x="1223961" y="3695718"/>
            <a:ext cx="33347608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/>
              <a:t>Du/Deine Eltern besitzt eine PV-Anlage und ein Elektro-Auto. Was ist ein Beispiel für netzdienliches Verhalten bei euch zu Hause? 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Der Netzbetreiber steuert die Ladezeiten von Elektroautos und verschiebt sie so, dass das Netz nicht überlastet wird. Wie heißt das in der Fachsprache? </a:t>
            </a:r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 Das Stromsystem in Deutschland wird sich in Zukunft verändern. Was passiert dabei?</a:t>
            </a:r>
          </a:p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47B030AE-77AA-EA87-8582-20C4CD50578A}"/>
              </a:ext>
            </a:extLst>
          </p:cNvPr>
          <p:cNvGraphicFramePr>
            <a:graphicFrameLocks noGrp="1"/>
          </p:cNvGraphicFramePr>
          <p:nvPr/>
        </p:nvGraphicFramePr>
        <p:xfrm>
          <a:off x="3880463" y="5962686"/>
          <a:ext cx="243840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Mittags bei Sonne das E-Auto laden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Abends aufladen, das machen die Nachbarn ja auch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Keinen Strom verbrauchen, dann gibt‘s auch kein Problem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990BE55A-F750-4245-8EF5-40DF24D534CF}"/>
              </a:ext>
            </a:extLst>
          </p:cNvPr>
          <p:cNvGraphicFramePr>
            <a:graphicFrameLocks noGrp="1"/>
          </p:cNvGraphicFramePr>
          <p:nvPr/>
        </p:nvGraphicFramePr>
        <p:xfrm>
          <a:off x="3880463" y="10985665"/>
          <a:ext cx="243840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Leistung bringen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Prosumer werden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Flexibilität nutzen</a:t>
                      </a:r>
                    </a:p>
                    <a:p>
                      <a:endParaRPr lang="de-DE" sz="3600">
                        <a:solidFill>
                          <a:schemeClr val="bg1"/>
                        </a:solidFill>
                      </a:endParaRPr>
                    </a:p>
                    <a:p>
                      <a:endParaRPr lang="de-DE" sz="3600">
                        <a:solidFill>
                          <a:schemeClr val="bg1"/>
                        </a:solidFill>
                      </a:endParaRPr>
                    </a:p>
                    <a:p>
                      <a:endParaRPr lang="de-DE" sz="36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AF0B256-D77E-0B49-3D78-D05E43164F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604116"/>
              </p:ext>
            </p:extLst>
          </p:nvPr>
        </p:nvGraphicFramePr>
        <p:xfrm>
          <a:off x="3880463" y="15647494"/>
          <a:ext cx="243840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Nur noch Großkraftwerke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Mehr kleinere Erneuerbare-Energien-Anlagen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Batteriespeicher erzeugen unseren</a:t>
                      </a:r>
                    </a:p>
                    <a:p>
                      <a:r>
                        <a:rPr lang="de-DE" sz="3600">
                          <a:solidFill>
                            <a:schemeClr val="bg1"/>
                          </a:solidFill>
                        </a:rPr>
                        <a:t>Strom </a:t>
                      </a:r>
                    </a:p>
                    <a:p>
                      <a:endParaRPr lang="de-DE" sz="36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549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5ED7AA6F-1636-7164-296F-571FE5AE4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797" y="1428752"/>
            <a:ext cx="25920000" cy="7521411"/>
          </a:xfrm>
        </p:spPr>
        <p:txBody>
          <a:bodyPr/>
          <a:lstStyle/>
          <a:p>
            <a:r>
              <a:rPr lang="de-DE"/>
              <a:t>Vielen Dank</a:t>
            </a:r>
          </a:p>
        </p:txBody>
      </p:sp>
    </p:spTree>
    <p:extLst>
      <p:ext uri="{BB962C8B-B14F-4D97-AF65-F5344CB8AC3E}">
        <p14:creationId xmlns:p14="http://schemas.microsoft.com/office/powerpoint/2010/main" val="402085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49503-FB61-0933-68DE-1C7CAB19D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94EE8C-EF9A-450D-E046-1D9923D6F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/>
              <a:t>Stromnetze und Energiewende: Warum machen wir das?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6D90A74-7719-9F01-DD9B-BD6E112C5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A391C01-363E-0C5E-605C-AF65E33BFE48}"/>
              </a:ext>
            </a:extLst>
          </p:cNvPr>
          <p:cNvSpPr txBox="1"/>
          <p:nvPr/>
        </p:nvSpPr>
        <p:spPr>
          <a:xfrm>
            <a:off x="2865120" y="6979922"/>
            <a:ext cx="143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620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7D27B93-0777-D9D0-7A2F-9D9DB7EC9644}"/>
              </a:ext>
            </a:extLst>
          </p:cNvPr>
          <p:cNvSpPr txBox="1"/>
          <p:nvPr/>
        </p:nvSpPr>
        <p:spPr>
          <a:xfrm>
            <a:off x="3944844" y="19145250"/>
            <a:ext cx="303837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>
                <a:solidFill>
                  <a:schemeClr val="accent2">
                    <a:lumMod val="50000"/>
                  </a:schemeClr>
                </a:solidFill>
              </a:rPr>
              <a:t>Quelle: Quartiersinformationssystem QIS des Forschungsprojektes „Klimaquartier Neue Weststadt“. </a:t>
            </a:r>
            <a:r>
              <a:rPr lang="de-DE" sz="3000">
                <a:solidFill>
                  <a:schemeClr val="accent2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[Link]</a:t>
            </a:r>
            <a:endParaRPr lang="de-DE" sz="300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EDD6FBA-F925-505B-82C7-57248CA45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846" y="4398321"/>
            <a:ext cx="25512411" cy="142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8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C891D-3F50-797D-8AF0-CD9D72B53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0AA826-0B3D-8803-33EA-E542AEF21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/>
              <a:t>Stromsystem: Übertragungs- und Verteilnetze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4E23CD-E875-7FE4-0063-C52B8F503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340" name="Grafik 339">
            <a:extLst>
              <a:ext uri="{FF2B5EF4-FFF2-40B4-BE49-F238E27FC236}">
                <a16:creationId xmlns:a16="http://schemas.microsoft.com/office/drawing/2014/main" id="{244C7373-2791-A1A3-AE44-BE975AC920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6590"/>
          <a:stretch/>
        </p:blipFill>
        <p:spPr>
          <a:xfrm>
            <a:off x="1598861" y="4043745"/>
            <a:ext cx="10593139" cy="15494279"/>
          </a:xfrm>
          <a:prstGeom prst="rect">
            <a:avLst/>
          </a:prstGeom>
        </p:spPr>
      </p:pic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32BE6E7F-F11C-FAAD-682F-792193952CE9}"/>
              </a:ext>
            </a:extLst>
          </p:cNvPr>
          <p:cNvSpPr txBox="1">
            <a:spLocks/>
          </p:cNvSpPr>
          <p:nvPr/>
        </p:nvSpPr>
        <p:spPr>
          <a:xfrm>
            <a:off x="12249297" y="4695537"/>
            <a:ext cx="4084556" cy="6463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3049250" rtl="0" eaLnBrk="1" latinLnBrk="0" hangingPunct="1">
              <a:lnSpc>
                <a:spcPct val="90000"/>
              </a:lnSpc>
              <a:spcBef>
                <a:spcPts val="569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9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800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1156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669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3618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6081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854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91006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434686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31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>
                <a:solidFill>
                  <a:schemeClr val="tx1"/>
                </a:solidFill>
              </a:rPr>
              <a:t>Höchstspannung: große Masten</a:t>
            </a:r>
            <a:br>
              <a:rPr lang="de-DE" sz="2800">
                <a:solidFill>
                  <a:schemeClr val="tx1"/>
                </a:solidFill>
              </a:rPr>
            </a:br>
            <a:endParaRPr lang="de-DE" sz="2800">
              <a:solidFill>
                <a:schemeClr val="tx1"/>
              </a:solidFill>
            </a:endParaRPr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4C215887-95E0-B707-1AC5-2AB20E28EE06}"/>
              </a:ext>
            </a:extLst>
          </p:cNvPr>
          <p:cNvSpPr txBox="1">
            <a:spLocks/>
          </p:cNvSpPr>
          <p:nvPr/>
        </p:nvSpPr>
        <p:spPr>
          <a:xfrm>
            <a:off x="12557524" y="18578733"/>
            <a:ext cx="4084556" cy="9592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3049250" rtl="0" eaLnBrk="1" latinLnBrk="0" hangingPunct="1">
              <a:lnSpc>
                <a:spcPct val="90000"/>
              </a:lnSpc>
              <a:spcBef>
                <a:spcPts val="569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9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800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1156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669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3618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6081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854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91006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434686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31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>
                <a:solidFill>
                  <a:schemeClr val="tx1"/>
                </a:solidFill>
              </a:rPr>
              <a:t>Niederspannung: normale Steckdose</a:t>
            </a:r>
            <a:br>
              <a:rPr lang="de-DE" sz="2800">
                <a:solidFill>
                  <a:schemeClr val="tx1"/>
                </a:solidFill>
              </a:rPr>
            </a:br>
            <a:endParaRPr lang="de-DE" sz="2800">
              <a:solidFill>
                <a:schemeClr val="tx1"/>
              </a:solidFill>
            </a:endParaRPr>
          </a:p>
        </p:txBody>
      </p:sp>
      <p:sp>
        <p:nvSpPr>
          <p:cNvPr id="7" name="Pfeil: nach oben 6">
            <a:extLst>
              <a:ext uri="{FF2B5EF4-FFF2-40B4-BE49-F238E27FC236}">
                <a16:creationId xmlns:a16="http://schemas.microsoft.com/office/drawing/2014/main" id="{C94F2682-0923-F9E4-E608-3CB14B3A5DCF}"/>
              </a:ext>
            </a:extLst>
          </p:cNvPr>
          <p:cNvSpPr/>
          <p:nvPr/>
        </p:nvSpPr>
        <p:spPr>
          <a:xfrm rot="10800000">
            <a:off x="13801190" y="5818427"/>
            <a:ext cx="326572" cy="11789228"/>
          </a:xfrm>
          <a:prstGeom prst="up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1EE81F3-9457-A41E-F9B0-C296D802B565}"/>
              </a:ext>
            </a:extLst>
          </p:cNvPr>
          <p:cNvSpPr txBox="1"/>
          <p:nvPr/>
        </p:nvSpPr>
        <p:spPr>
          <a:xfrm>
            <a:off x="15055481" y="7552950"/>
            <a:ext cx="5510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/>
              <a:t>Transformator „Trafo“ </a:t>
            </a:r>
          </a:p>
          <a:p>
            <a:r>
              <a:rPr lang="de-DE" sz="3600" b="1"/>
              <a:t>zwischen den Ebenen</a:t>
            </a:r>
          </a:p>
        </p:txBody>
      </p:sp>
      <p:sp>
        <p:nvSpPr>
          <p:cNvPr id="11" name="Pfeil: nach oben 10">
            <a:extLst>
              <a:ext uri="{FF2B5EF4-FFF2-40B4-BE49-F238E27FC236}">
                <a16:creationId xmlns:a16="http://schemas.microsoft.com/office/drawing/2014/main" id="{7D386FEA-B19A-08C1-9F2D-0E55C3057FCD}"/>
              </a:ext>
            </a:extLst>
          </p:cNvPr>
          <p:cNvSpPr/>
          <p:nvPr/>
        </p:nvSpPr>
        <p:spPr>
          <a:xfrm rot="16870457">
            <a:off x="11078190" y="4220366"/>
            <a:ext cx="369629" cy="6665168"/>
          </a:xfrm>
          <a:prstGeom prst="up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69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F1F03-0753-3DC0-CE4B-89FA1B08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5D0A2F-E701-3ECE-C79E-B9697C21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 sz="7200" b="1"/>
              <a:t>Gestern – Das Netz der zentralen Kraftwerke</a:t>
            </a:r>
            <a:br>
              <a:rPr lang="de-DE" sz="7200" b="1"/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28BC6F4-D918-B468-E709-BD0FD8B49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340" name="Grafik 339">
            <a:extLst>
              <a:ext uri="{FF2B5EF4-FFF2-40B4-BE49-F238E27FC236}">
                <a16:creationId xmlns:a16="http://schemas.microsoft.com/office/drawing/2014/main" id="{9A4E0B24-FFDA-99CE-292C-36C0C59EEA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7448"/>
          <a:stretch/>
        </p:blipFill>
        <p:spPr>
          <a:xfrm>
            <a:off x="1598861" y="4043746"/>
            <a:ext cx="10320996" cy="15494278"/>
          </a:xfrm>
          <a:prstGeom prst="rect">
            <a:avLst/>
          </a:prstGeom>
        </p:spPr>
      </p:pic>
      <p:sp>
        <p:nvSpPr>
          <p:cNvPr id="342" name="Textplatzhalter 16">
            <a:extLst>
              <a:ext uri="{FF2B5EF4-FFF2-40B4-BE49-F238E27FC236}">
                <a16:creationId xmlns:a16="http://schemas.microsoft.com/office/drawing/2014/main" id="{B8CD7BA0-C277-5429-B6CA-19600E041C8D}"/>
              </a:ext>
            </a:extLst>
          </p:cNvPr>
          <p:cNvSpPr txBox="1">
            <a:spLocks/>
          </p:cNvSpPr>
          <p:nvPr/>
        </p:nvSpPr>
        <p:spPr>
          <a:xfrm>
            <a:off x="11804877" y="4559454"/>
            <a:ext cx="3542241" cy="4116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3049250" rtl="0" eaLnBrk="1" latinLnBrk="0" hangingPunct="1">
              <a:lnSpc>
                <a:spcPct val="90000"/>
              </a:lnSpc>
              <a:spcBef>
                <a:spcPts val="569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9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800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1156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669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3618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6081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854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91006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434686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31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800">
                <a:solidFill>
                  <a:schemeClr val="tx1"/>
                </a:solidFill>
              </a:rPr>
              <a:t>Höchstspannung: große Masten</a:t>
            </a:r>
            <a:br>
              <a:rPr lang="de-DE" sz="2800">
                <a:solidFill>
                  <a:schemeClr val="tx1"/>
                </a:solidFill>
              </a:rPr>
            </a:br>
            <a:endParaRPr lang="de-DE" sz="2800">
              <a:solidFill>
                <a:schemeClr val="tx1"/>
              </a:solidFill>
            </a:endParaRPr>
          </a:p>
        </p:txBody>
      </p:sp>
      <p:sp>
        <p:nvSpPr>
          <p:cNvPr id="343" name="Textplatzhalter 16">
            <a:extLst>
              <a:ext uri="{FF2B5EF4-FFF2-40B4-BE49-F238E27FC236}">
                <a16:creationId xmlns:a16="http://schemas.microsoft.com/office/drawing/2014/main" id="{20142473-FEE7-03D0-C0C7-D7FAB06CDCC6}"/>
              </a:ext>
            </a:extLst>
          </p:cNvPr>
          <p:cNvSpPr txBox="1">
            <a:spLocks/>
          </p:cNvSpPr>
          <p:nvPr/>
        </p:nvSpPr>
        <p:spPr>
          <a:xfrm>
            <a:off x="12113104" y="18442649"/>
            <a:ext cx="3542241" cy="9592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3049250" rtl="0" eaLnBrk="1" latinLnBrk="0" hangingPunct="1">
              <a:lnSpc>
                <a:spcPct val="90000"/>
              </a:lnSpc>
              <a:spcBef>
                <a:spcPts val="569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9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800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1156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669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3618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60812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85437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91006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434686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311" indent="-762312" algn="l" defTabSz="3049250" rtl="0" eaLnBrk="1" latinLnBrk="0" hangingPunct="1">
              <a:lnSpc>
                <a:spcPct val="90000"/>
              </a:lnSpc>
              <a:spcBef>
                <a:spcPts val="1667"/>
              </a:spcBef>
              <a:buFont typeface="Arial" panose="020B0604020202020204" pitchFamily="34" charset="0"/>
              <a:buChar char="•"/>
              <a:defRPr sz="60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800">
                <a:solidFill>
                  <a:schemeClr val="tx1"/>
                </a:solidFill>
              </a:rPr>
              <a:t>Niederspannung: normale Steckdose</a:t>
            </a:r>
            <a:br>
              <a:rPr lang="de-DE" sz="2800">
                <a:solidFill>
                  <a:schemeClr val="tx1"/>
                </a:solidFill>
              </a:rPr>
            </a:br>
            <a:endParaRPr lang="de-DE" sz="2800">
              <a:solidFill>
                <a:schemeClr val="tx1"/>
              </a:solidFill>
            </a:endParaRPr>
          </a:p>
        </p:txBody>
      </p:sp>
      <p:sp>
        <p:nvSpPr>
          <p:cNvPr id="345" name="Pfeil: nach oben 344">
            <a:extLst>
              <a:ext uri="{FF2B5EF4-FFF2-40B4-BE49-F238E27FC236}">
                <a16:creationId xmlns:a16="http://schemas.microsoft.com/office/drawing/2014/main" id="{94599361-8E27-3149-EC41-EEC14AB083D4}"/>
              </a:ext>
            </a:extLst>
          </p:cNvPr>
          <p:cNvSpPr/>
          <p:nvPr/>
        </p:nvSpPr>
        <p:spPr>
          <a:xfrm rot="10800000">
            <a:off x="13356770" y="5682343"/>
            <a:ext cx="326572" cy="11789228"/>
          </a:xfrm>
          <a:prstGeom prst="up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74386A2-C989-664C-1EB2-384BE736AF12}"/>
              </a:ext>
            </a:extLst>
          </p:cNvPr>
          <p:cNvSpPr txBox="1"/>
          <p:nvPr/>
        </p:nvSpPr>
        <p:spPr>
          <a:xfrm>
            <a:off x="15087600" y="6662057"/>
            <a:ext cx="13716000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5400"/>
          </a:p>
          <a:p>
            <a:r>
              <a:rPr lang="de-DE" sz="5400"/>
              <a:t>Strom wurde in großen Kohle-, Gas- und Atomkraftwerken erzeugt. </a:t>
            </a:r>
          </a:p>
          <a:p>
            <a:endParaRPr lang="de-DE" sz="5400"/>
          </a:p>
          <a:p>
            <a:r>
              <a:rPr lang="de-DE" sz="5400"/>
              <a:t>Strom floss dann über das Verteilnetz in die Städte und Dörfer – ein „Einbahnstraßennetz“.</a:t>
            </a:r>
          </a:p>
          <a:p>
            <a:endParaRPr lang="de-DE" sz="5400"/>
          </a:p>
          <a:p>
            <a:r>
              <a:rPr lang="de-DE"/>
              <a:t>Wir, die Haushalte,</a:t>
            </a:r>
            <a:r>
              <a:rPr lang="de-DE" sz="5400"/>
              <a:t> hatten keine aktive Rolle – </a:t>
            </a:r>
            <a:r>
              <a:rPr lang="de-DE"/>
              <a:t>wir </a:t>
            </a:r>
            <a:r>
              <a:rPr lang="de-DE" sz="5400"/>
              <a:t>nutzten einfach den gelieferten Strom.</a:t>
            </a:r>
          </a:p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0AD2748-6EF6-F25A-48D8-EA54539988C0}"/>
              </a:ext>
            </a:extLst>
          </p:cNvPr>
          <p:cNvSpPr txBox="1"/>
          <p:nvPr/>
        </p:nvSpPr>
        <p:spPr>
          <a:xfrm>
            <a:off x="1537653" y="19547498"/>
            <a:ext cx="5221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>
                <a:hlinkClick r:id="rId3"/>
              </a:rPr>
              <a:t>Stromerzeugung 1990 bis heute [Link]</a:t>
            </a:r>
            <a:endParaRPr lang="de-DE" sz="1600"/>
          </a:p>
        </p:txBody>
      </p:sp>
    </p:spTree>
    <p:extLst>
      <p:ext uri="{BB962C8B-B14F-4D97-AF65-F5344CB8AC3E}">
        <p14:creationId xmlns:p14="http://schemas.microsoft.com/office/powerpoint/2010/main" val="1524965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F3FDE-B6A7-E453-D805-B74BD4749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D5DC1A-45DE-83C9-412D-969F8BA9D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 b="1"/>
              <a:t>Heute</a:t>
            </a:r>
            <a:r>
              <a:rPr lang="de-DE" sz="7200" b="1"/>
              <a:t> – Ein Netz in Bewegung</a:t>
            </a:r>
            <a:br>
              <a:rPr lang="de-DE" sz="7200" b="1"/>
            </a:b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A8E747-8466-FECB-A08E-F20A05FB6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340" name="Grafik 339">
            <a:extLst>
              <a:ext uri="{FF2B5EF4-FFF2-40B4-BE49-F238E27FC236}">
                <a16:creationId xmlns:a16="http://schemas.microsoft.com/office/drawing/2014/main" id="{8B00CFB7-50C7-266B-2E44-966818C56E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3150"/>
          <a:stretch/>
        </p:blipFill>
        <p:spPr>
          <a:xfrm>
            <a:off x="1598861" y="4043745"/>
            <a:ext cx="21195825" cy="1549427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C4582D7-C435-AA61-0DF1-748BD972C6D9}"/>
              </a:ext>
            </a:extLst>
          </p:cNvPr>
          <p:cNvSpPr txBox="1"/>
          <p:nvPr/>
        </p:nvSpPr>
        <p:spPr>
          <a:xfrm>
            <a:off x="23655744" y="5096744"/>
            <a:ext cx="11696294" cy="13388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sz="5400"/>
          </a:p>
          <a:p>
            <a:endParaRPr lang="de-DE" sz="5400"/>
          </a:p>
          <a:p>
            <a:r>
              <a:rPr lang="de-DE"/>
              <a:t>Netze müssen flexibler reagieren, denn Sonne und Wind sind nicht immer verfügbar.</a:t>
            </a:r>
          </a:p>
          <a:p>
            <a:endParaRPr lang="de-DE"/>
          </a:p>
          <a:p>
            <a:r>
              <a:rPr lang="de-DE"/>
              <a:t>Viele Erneuerbare-Energien-Anlagen</a:t>
            </a:r>
          </a:p>
          <a:p>
            <a:r>
              <a:rPr lang="de-DE"/>
              <a:t>liefern dezentrale Erzeugung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Haushalte erzeugen auch Strom, v. a. über PV-Anlagen </a:t>
            </a:r>
            <a:r>
              <a:rPr lang="de-DE">
                <a:sym typeface="Wingdings" panose="05000000000000000000" pitchFamily="2" charset="2"/>
              </a:rPr>
              <a:t></a:t>
            </a:r>
            <a:endParaRPr lang="de-DE"/>
          </a:p>
          <a:p>
            <a:r>
              <a:rPr lang="de-DE"/>
              <a:t>Prosumer: </a:t>
            </a:r>
            <a:r>
              <a:rPr lang="de-DE" u="sng"/>
              <a:t>Pro</a:t>
            </a:r>
            <a:r>
              <a:rPr lang="de-DE"/>
              <a:t>duktion und Kon</a:t>
            </a:r>
            <a:r>
              <a:rPr lang="de-DE" u="sng"/>
              <a:t>sum</a:t>
            </a:r>
          </a:p>
          <a:p>
            <a:endParaRPr lang="de-DE"/>
          </a:p>
          <a:p>
            <a:endParaRPr lang="de-DE"/>
          </a:p>
        </p:txBody>
      </p:sp>
      <p:sp>
        <p:nvSpPr>
          <p:cNvPr id="7" name="Pfeil: nach oben gebogen 6">
            <a:extLst>
              <a:ext uri="{FF2B5EF4-FFF2-40B4-BE49-F238E27FC236}">
                <a16:creationId xmlns:a16="http://schemas.microsoft.com/office/drawing/2014/main" id="{04D9CD81-EAE6-D00F-76F5-E5021E701A68}"/>
              </a:ext>
            </a:extLst>
          </p:cNvPr>
          <p:cNvSpPr/>
          <p:nvPr/>
        </p:nvSpPr>
        <p:spPr>
          <a:xfrm rot="5400000" flipV="1">
            <a:off x="25292417" y="14581955"/>
            <a:ext cx="1405338" cy="6400800"/>
          </a:xfrm>
          <a:prstGeom prst="bentUpArrow">
            <a:avLst>
              <a:gd name="adj1" fmla="val 5385"/>
              <a:gd name="adj2" fmla="val 10656"/>
              <a:gd name="adj3" fmla="val 22333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: nach oben gebogen 7">
            <a:extLst>
              <a:ext uri="{FF2B5EF4-FFF2-40B4-BE49-F238E27FC236}">
                <a16:creationId xmlns:a16="http://schemas.microsoft.com/office/drawing/2014/main" id="{B853CA00-C5DF-FC8F-1A5D-7AA760639BC6}"/>
              </a:ext>
            </a:extLst>
          </p:cNvPr>
          <p:cNvSpPr/>
          <p:nvPr/>
        </p:nvSpPr>
        <p:spPr>
          <a:xfrm rot="5400000" flipV="1">
            <a:off x="25292417" y="9770470"/>
            <a:ext cx="1405338" cy="6400800"/>
          </a:xfrm>
          <a:prstGeom prst="bentUpArrow">
            <a:avLst>
              <a:gd name="adj1" fmla="val 5385"/>
              <a:gd name="adj2" fmla="val 10656"/>
              <a:gd name="adj3" fmla="val 22333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3F596D-8E00-FBFF-101C-EE870F96029B}"/>
              </a:ext>
            </a:extLst>
          </p:cNvPr>
          <p:cNvSpPr txBox="1"/>
          <p:nvPr/>
        </p:nvSpPr>
        <p:spPr>
          <a:xfrm>
            <a:off x="20158565" y="19538024"/>
            <a:ext cx="27495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>
                <a:hlinkClick r:id="rId3"/>
              </a:rPr>
              <a:t>Entwicklung seit 1990 [Link</a:t>
            </a:r>
            <a:r>
              <a:rPr lang="de-DE" sz="160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91890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D0930-E76A-C9C5-1500-F66A3A535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BE1B5E-C899-E5A4-5598-8082885CC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/>
              <a:t>Transformation: Das Stromsystem im Wandel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8258EB0-9FB9-02A1-9FC6-9C0FA13CE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340" name="Grafik 339">
            <a:extLst>
              <a:ext uri="{FF2B5EF4-FFF2-40B4-BE49-F238E27FC236}">
                <a16:creationId xmlns:a16="http://schemas.microsoft.com/office/drawing/2014/main" id="{26042B72-6E07-934D-6A6D-77027490A8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747"/>
          <a:stretch/>
        </p:blipFill>
        <p:spPr>
          <a:xfrm>
            <a:off x="22762029" y="4043745"/>
            <a:ext cx="10543220" cy="1549427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E814530-0434-DAB9-4A14-C8E1ADC1B8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7448"/>
          <a:stretch/>
        </p:blipFill>
        <p:spPr>
          <a:xfrm>
            <a:off x="1598861" y="4043746"/>
            <a:ext cx="10320996" cy="1549427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C90175F-1820-6893-840C-46C7DD84F225}"/>
              </a:ext>
            </a:extLst>
          </p:cNvPr>
          <p:cNvSpPr txBox="1"/>
          <p:nvPr/>
        </p:nvSpPr>
        <p:spPr>
          <a:xfrm>
            <a:off x="12409713" y="4672201"/>
            <a:ext cx="9633858" cy="1505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5400" b="1"/>
              <a:t>Morgen – </a:t>
            </a:r>
            <a:r>
              <a:rPr lang="de-DE" b="1"/>
              <a:t>Intelligent und klimafreundlich</a:t>
            </a:r>
            <a:endParaRPr lang="de-DE" sz="5400" b="1"/>
          </a:p>
          <a:p>
            <a:endParaRPr lang="de-DE" sz="5400"/>
          </a:p>
          <a:p>
            <a:r>
              <a:rPr lang="de-DE"/>
              <a:t>Erzeugung, Speicherung und Verbrauch sind in Echtzeit vernetzt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Verbraucher:innen steuern aktiv ihren Energiebedarf und speisen auch ins Netz ein</a:t>
            </a:r>
          </a:p>
          <a:p>
            <a:endParaRPr lang="de-DE"/>
          </a:p>
          <a:p>
            <a:endParaRPr lang="de-DE"/>
          </a:p>
          <a:p>
            <a:endParaRPr lang="de-DE" b="1"/>
          </a:p>
          <a:p>
            <a:r>
              <a:rPr lang="de-DE" b="1"/>
              <a:t>Energiewende funktioniert nur mit starken Verteilnetzen </a:t>
            </a:r>
          </a:p>
          <a:p>
            <a:endParaRPr lang="de-DE"/>
          </a:p>
        </p:txBody>
      </p:sp>
      <p:sp>
        <p:nvSpPr>
          <p:cNvPr id="6" name="Pfeil: nach oben 5">
            <a:extLst>
              <a:ext uri="{FF2B5EF4-FFF2-40B4-BE49-F238E27FC236}">
                <a16:creationId xmlns:a16="http://schemas.microsoft.com/office/drawing/2014/main" id="{823D9D21-F692-4EE3-A2E7-A727694739B5}"/>
              </a:ext>
            </a:extLst>
          </p:cNvPr>
          <p:cNvSpPr/>
          <p:nvPr/>
        </p:nvSpPr>
        <p:spPr>
          <a:xfrm rot="5400000">
            <a:off x="17212831" y="13963655"/>
            <a:ext cx="326574" cy="10053363"/>
          </a:xfrm>
          <a:prstGeom prst="up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: nach oben gebogen 6">
            <a:extLst>
              <a:ext uri="{FF2B5EF4-FFF2-40B4-BE49-F238E27FC236}">
                <a16:creationId xmlns:a16="http://schemas.microsoft.com/office/drawing/2014/main" id="{5F98589F-DCF7-50CC-5CC2-815578F9991C}"/>
              </a:ext>
            </a:extLst>
          </p:cNvPr>
          <p:cNvSpPr/>
          <p:nvPr/>
        </p:nvSpPr>
        <p:spPr>
          <a:xfrm rot="16200000" flipH="1" flipV="1">
            <a:off x="18824077" y="6655645"/>
            <a:ext cx="1405338" cy="6400800"/>
          </a:xfrm>
          <a:prstGeom prst="bentUpArrow">
            <a:avLst>
              <a:gd name="adj1" fmla="val 5385"/>
              <a:gd name="adj2" fmla="val 10656"/>
              <a:gd name="adj3" fmla="val 22333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: nach oben gebogen 7">
            <a:extLst>
              <a:ext uri="{FF2B5EF4-FFF2-40B4-BE49-F238E27FC236}">
                <a16:creationId xmlns:a16="http://schemas.microsoft.com/office/drawing/2014/main" id="{8714B893-3F2A-A7AB-B824-D18FEE7F3B40}"/>
              </a:ext>
            </a:extLst>
          </p:cNvPr>
          <p:cNvSpPr/>
          <p:nvPr/>
        </p:nvSpPr>
        <p:spPr>
          <a:xfrm rot="16200000" flipH="1" flipV="1">
            <a:off x="18851539" y="12358563"/>
            <a:ext cx="1405338" cy="6400800"/>
          </a:xfrm>
          <a:prstGeom prst="bentUpArrow">
            <a:avLst>
              <a:gd name="adj1" fmla="val 5385"/>
              <a:gd name="adj2" fmla="val 10656"/>
              <a:gd name="adj3" fmla="val 22333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3446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E25176-B99D-28A8-13CB-6F8FC45C4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Lastkurvenspiel: Basiserklärung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74F8BB-70A4-C288-6D31-DD7C88AB0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32052702" cy="12799479"/>
          </a:xfrm>
        </p:spPr>
        <p:txBody>
          <a:bodyPr/>
          <a:lstStyle/>
          <a:p>
            <a:r>
              <a:rPr lang="de-DE"/>
              <a:t>TOP 1	Spielvorbereitung: wir machen uns vertraut mit den 	Energieverbrauchern im Haushalt (Spielsteine)</a:t>
            </a:r>
          </a:p>
          <a:p>
            <a:r>
              <a:rPr lang="de-DE"/>
              <a:t>TOP 2	Ausgangsszenario: wir überlegen uns, zu welcher Uhrzeit welche 	Energieverbraucher Strom aus dem Netz ziehen</a:t>
            </a:r>
          </a:p>
          <a:p>
            <a:r>
              <a:rPr lang="de-DE"/>
              <a:t>TOP 3	Anpassungskarten: neue Verbraucher kommen hinzu und verändern 	das Lastprofil</a:t>
            </a:r>
          </a:p>
          <a:p>
            <a:r>
              <a:rPr lang="de-DE"/>
              <a:t>TOP 4	Ereigniskarten: Herausforderungen stellen das Stromnetz und die 	Haushalte auf die Probe – wie kann man mit ihnen umgehen?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7C3008-5C7D-11B3-33DB-7F299D9FD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7E1CB-DF65-497F-AF70-C38A34EF2D36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86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B674B-450C-07A7-7286-230DB5E7D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C750ECA-4CE3-9B79-3545-123843C9B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Was passiert im Haushalt? 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50C3A4D-6B63-9E8C-D0C3-7768F3085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019" y="6407944"/>
            <a:ext cx="10800000" cy="5486400"/>
          </a:xfrm>
        </p:spPr>
        <p:txBody>
          <a:bodyPr vert="horz" lIns="288000" tIns="360000" rIns="864000" bIns="720000" rtlCol="0">
            <a:normAutofit/>
          </a:bodyPr>
          <a:lstStyle/>
          <a:p>
            <a:r>
              <a:rPr lang="en-US" b="1"/>
              <a:t>Gleichzeitigkeit</a:t>
            </a:r>
          </a:p>
          <a:p>
            <a:r>
              <a:rPr lang="de-DE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Beispiele: alle PV Anlagen mittags (Erzeugung), alle E-Autos abends (Verbrauch)</a:t>
            </a:r>
            <a:endParaRPr lang="en-US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253C163-9B41-EFBF-8A04-FD86E85E713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3604985" y="6422233"/>
            <a:ext cx="10800000" cy="5472111"/>
          </a:xfrm>
        </p:spPr>
        <p:txBody>
          <a:bodyPr vert="horz" lIns="288000" tIns="360000" rIns="864000" bIns="720000" rtlCol="0">
            <a:normAutofit fontScale="92500" lnSpcReduction="20000"/>
          </a:bodyPr>
          <a:lstStyle/>
          <a:p>
            <a:r>
              <a:rPr lang="de-DE" b="1"/>
              <a:t>Flexibilität</a:t>
            </a:r>
          </a:p>
          <a:p>
            <a:r>
              <a:rPr lang="de-DE"/>
              <a:t>Erzeugung und Verbrauch werden aneinander angepasst</a:t>
            </a:r>
          </a:p>
          <a:p>
            <a:r>
              <a:rPr lang="de-DE"/>
              <a:t>Beispiel: E-Autos laden, wenn die Sonne scheint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EE56C81-FCF8-5C62-3C74-55013847D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50" y="17299649"/>
            <a:ext cx="2046789" cy="1095375"/>
          </a:xfrm>
        </p:spPr>
        <p:txBody>
          <a:bodyPr/>
          <a:lstStyle/>
          <a:p>
            <a:fld id="{F757E1CB-DF65-497F-AF70-C38A34EF2D36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EBB9C6A-77E4-363D-04C2-84C8274785A8}"/>
              </a:ext>
            </a:extLst>
          </p:cNvPr>
          <p:cNvSpPr txBox="1"/>
          <p:nvPr/>
        </p:nvSpPr>
        <p:spPr>
          <a:xfrm>
            <a:off x="2171019" y="4506686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Herausforderung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86001BD-52AE-3012-9D27-D7B7BAB61301}"/>
              </a:ext>
            </a:extLst>
          </p:cNvPr>
          <p:cNvSpPr txBox="1"/>
          <p:nvPr/>
        </p:nvSpPr>
        <p:spPr>
          <a:xfrm>
            <a:off x="23604985" y="4506686"/>
            <a:ext cx="1056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Lösung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1F86CB4-D0EC-12C0-56DB-FC3C463989A5}"/>
              </a:ext>
            </a:extLst>
          </p:cNvPr>
          <p:cNvSpPr txBox="1"/>
          <p:nvPr/>
        </p:nvSpPr>
        <p:spPr>
          <a:xfrm>
            <a:off x="15057791" y="6500670"/>
            <a:ext cx="610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/>
              <a:t>Netzdienliches </a:t>
            </a:r>
          </a:p>
          <a:p>
            <a:pPr algn="ctr"/>
            <a:r>
              <a:rPr lang="de-DE" b="1"/>
              <a:t>Verhalten</a:t>
            </a:r>
          </a:p>
        </p:txBody>
      </p:sp>
      <p:sp>
        <p:nvSpPr>
          <p:cNvPr id="12" name="Pfeil: nach oben 11">
            <a:extLst>
              <a:ext uri="{FF2B5EF4-FFF2-40B4-BE49-F238E27FC236}">
                <a16:creationId xmlns:a16="http://schemas.microsoft.com/office/drawing/2014/main" id="{33B04088-B584-5C40-A10A-03B9A9074901}"/>
              </a:ext>
            </a:extLst>
          </p:cNvPr>
          <p:cNvSpPr/>
          <p:nvPr/>
        </p:nvSpPr>
        <p:spPr>
          <a:xfrm rot="5400000">
            <a:off x="13377102" y="6692891"/>
            <a:ext cx="1213075" cy="1404257"/>
          </a:xfrm>
          <a:prstGeom prst="up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: nach oben 12">
            <a:extLst>
              <a:ext uri="{FF2B5EF4-FFF2-40B4-BE49-F238E27FC236}">
                <a16:creationId xmlns:a16="http://schemas.microsoft.com/office/drawing/2014/main" id="{4BC0F155-C402-BFC2-E2AC-FD9E046B2D6F}"/>
              </a:ext>
            </a:extLst>
          </p:cNvPr>
          <p:cNvSpPr/>
          <p:nvPr/>
        </p:nvSpPr>
        <p:spPr>
          <a:xfrm rot="16200000">
            <a:off x="21881983" y="6513912"/>
            <a:ext cx="1213075" cy="140425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Pfeil: nach oben 13">
            <a:extLst>
              <a:ext uri="{FF2B5EF4-FFF2-40B4-BE49-F238E27FC236}">
                <a16:creationId xmlns:a16="http://schemas.microsoft.com/office/drawing/2014/main" id="{04725411-0A59-02F5-7E6A-4A4738FF4CDF}"/>
              </a:ext>
            </a:extLst>
          </p:cNvPr>
          <p:cNvSpPr/>
          <p:nvPr/>
        </p:nvSpPr>
        <p:spPr>
          <a:xfrm rot="10800000">
            <a:off x="17652588" y="11901766"/>
            <a:ext cx="1213075" cy="1404257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Inhaltsplatzhalter 5">
            <a:extLst>
              <a:ext uri="{FF2B5EF4-FFF2-40B4-BE49-F238E27FC236}">
                <a16:creationId xmlns:a16="http://schemas.microsoft.com/office/drawing/2014/main" id="{D78560D5-4C40-4D5E-35C4-50DCCE2F1084}"/>
              </a:ext>
            </a:extLst>
          </p:cNvPr>
          <p:cNvSpPr txBox="1">
            <a:spLocks/>
          </p:cNvSpPr>
          <p:nvPr/>
        </p:nvSpPr>
        <p:spPr>
          <a:xfrm>
            <a:off x="12971019" y="13636064"/>
            <a:ext cx="10800000" cy="5486400"/>
          </a:xfrm>
          <a:prstGeom prst="rect">
            <a:avLst/>
          </a:prstGeo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vert="horz" lIns="288000" tIns="360000" rIns="864000" bIns="720000" rtlCol="0">
            <a:normAutofit lnSpcReduction="10000"/>
          </a:bodyPr>
          <a:lstStyle>
            <a:lvl1pPr marL="0" indent="0" algn="l" defTabSz="29160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716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432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1148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400" indent="0" algn="l" defTabSz="2743200" rtl="0" eaLnBrk="1" latinLnBrk="0" hangingPunct="1">
              <a:lnSpc>
                <a:spcPct val="110000"/>
              </a:lnSpc>
              <a:spcBef>
                <a:spcPts val="150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5438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154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870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658600" indent="-685800" algn="l" defTabSz="27432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Was hat das mit mir zu tun?</a:t>
            </a:r>
          </a:p>
          <a:p>
            <a:r>
              <a:rPr lang="de-DE">
                <a:cs typeface="Times New Roman" panose="02020603050405020304" pitchFamily="18" charset="0"/>
              </a:rPr>
              <a:t>Verteilnetze klüger nutzen senkt Kosten für Netzausbau</a:t>
            </a:r>
          </a:p>
          <a:p>
            <a:r>
              <a:rPr lang="de-DE">
                <a:cs typeface="Times New Roman" panose="02020603050405020304" pitchFamily="18" charset="0"/>
                <a:sym typeface="Wingdings" panose="05000000000000000000" pitchFamily="2" charset="2"/>
              </a:rPr>
              <a:t> das zahlen wir alle. </a:t>
            </a:r>
            <a:endParaRPr lang="en-US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947757D-0620-FC3F-D3F5-1C7FD553B240}"/>
              </a:ext>
            </a:extLst>
          </p:cNvPr>
          <p:cNvGrpSpPr>
            <a:grpSpLocks noChangeAspect="1"/>
          </p:cNvGrpSpPr>
          <p:nvPr/>
        </p:nvGrpSpPr>
        <p:grpSpPr>
          <a:xfrm>
            <a:off x="14748505" y="8713639"/>
            <a:ext cx="7277970" cy="3137652"/>
            <a:chOff x="5221664" y="2028868"/>
            <a:chExt cx="1998247" cy="861477"/>
          </a:xfrm>
        </p:grpSpPr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65D9175D-3B4F-0599-1A31-148F76F30A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4790" y="2206952"/>
              <a:ext cx="0" cy="683393"/>
            </a:xfrm>
            <a:prstGeom prst="line">
              <a:avLst/>
            </a:prstGeom>
            <a:noFill/>
            <a:ln w="31750" cap="flat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6D18A9D6-D072-24FD-B595-899BB812D4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06" y="2888827"/>
              <a:ext cx="488798" cy="0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F99AE39D-0D37-8AA4-ABFF-CCA589693277}"/>
                </a:ext>
              </a:extLst>
            </p:cNvPr>
            <p:cNvGrpSpPr/>
            <p:nvPr/>
          </p:nvGrpSpPr>
          <p:grpSpPr>
            <a:xfrm rot="20575579">
              <a:off x="5499212" y="2199743"/>
              <a:ext cx="1428423" cy="53635"/>
              <a:chOff x="6338735" y="4213222"/>
              <a:chExt cx="3208228" cy="0"/>
            </a:xfrm>
            <a:noFill/>
          </p:grpSpPr>
          <p:cxnSp>
            <p:nvCxnSpPr>
              <p:cNvPr id="36" name="Gerader Verbinder 35">
                <a:extLst>
                  <a:ext uri="{FF2B5EF4-FFF2-40B4-BE49-F238E27FC236}">
                    <a16:creationId xmlns:a16="http://schemas.microsoft.com/office/drawing/2014/main" id="{24554DAA-E163-C3BD-5A1D-1A90B8120D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8735" y="4213222"/>
                <a:ext cx="1621289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37" name="Gerader Verbinder 36">
                <a:extLst>
                  <a:ext uri="{FF2B5EF4-FFF2-40B4-BE49-F238E27FC236}">
                    <a16:creationId xmlns:a16="http://schemas.microsoft.com/office/drawing/2014/main" id="{E166BAB5-2D0B-5325-E7D8-7580166FD9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5674" y="4213222"/>
                <a:ext cx="1621289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36539383-4D2A-B5FF-7EE0-0ECA681DF49E}"/>
                </a:ext>
              </a:extLst>
            </p:cNvPr>
            <p:cNvGrpSpPr/>
            <p:nvPr/>
          </p:nvGrpSpPr>
          <p:grpSpPr>
            <a:xfrm>
              <a:off x="5221664" y="2404998"/>
              <a:ext cx="774281" cy="350761"/>
              <a:chOff x="5832914" y="4471393"/>
              <a:chExt cx="1207317" cy="546932"/>
            </a:xfrm>
            <a:noFill/>
          </p:grpSpPr>
          <p:cxnSp>
            <p:nvCxnSpPr>
              <p:cNvPr id="29" name="Gerader Verbinder 28">
                <a:extLst>
                  <a:ext uri="{FF2B5EF4-FFF2-40B4-BE49-F238E27FC236}">
                    <a16:creationId xmlns:a16="http://schemas.microsoft.com/office/drawing/2014/main" id="{83C3CE66-7A54-5AAA-4A2D-D3BDB2DAEE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8649" y="4975222"/>
                <a:ext cx="1136650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30" name="Gerader Verbinder 29">
                <a:extLst>
                  <a:ext uri="{FF2B5EF4-FFF2-40B4-BE49-F238E27FC236}">
                    <a16:creationId xmlns:a16="http://schemas.microsoft.com/office/drawing/2014/main" id="{088A6316-8DF6-D634-A35A-06565D8449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8649" y="4471393"/>
                <a:ext cx="587925" cy="503829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31" name="Gerader Verbinder 30">
                <a:extLst>
                  <a:ext uri="{FF2B5EF4-FFF2-40B4-BE49-F238E27FC236}">
                    <a16:creationId xmlns:a16="http://schemas.microsoft.com/office/drawing/2014/main" id="{CA7DFE53-AB76-1F5E-0513-67C04528F9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9392" y="4471393"/>
                <a:ext cx="535907" cy="503829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pic>
            <p:nvPicPr>
              <p:cNvPr id="32" name="Grafik 31" descr="Fabrik mit einfarbiger Füllung">
                <a:extLst>
                  <a:ext uri="{FF2B5EF4-FFF2-40B4-BE49-F238E27FC236}">
                    <a16:creationId xmlns:a16="http://schemas.microsoft.com/office/drawing/2014/main" id="{98011952-FB2A-2BE9-E503-52EC614477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382548" y="4625651"/>
                <a:ext cx="392674" cy="392674"/>
              </a:xfrm>
              <a:prstGeom prst="rect">
                <a:avLst/>
              </a:prstGeom>
            </p:spPr>
          </p:pic>
          <p:pic>
            <p:nvPicPr>
              <p:cNvPr id="33" name="Grafik 32" descr="Gebäude mit einfarbiger Füllung">
                <a:extLst>
                  <a:ext uri="{FF2B5EF4-FFF2-40B4-BE49-F238E27FC236}">
                    <a16:creationId xmlns:a16="http://schemas.microsoft.com/office/drawing/2014/main" id="{74F32439-6E9F-1CD8-102C-43CC2C2A3B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647557" y="4577549"/>
                <a:ext cx="392674" cy="392674"/>
              </a:xfrm>
              <a:prstGeom prst="rect">
                <a:avLst/>
              </a:prstGeom>
            </p:spPr>
          </p:pic>
          <p:pic>
            <p:nvPicPr>
              <p:cNvPr id="34" name="Grafik 33">
                <a:extLst>
                  <a:ext uri="{FF2B5EF4-FFF2-40B4-BE49-F238E27FC236}">
                    <a16:creationId xmlns:a16="http://schemas.microsoft.com/office/drawing/2014/main" id="{D005A6EC-E4DC-A8D5-9F48-F983515FA1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2914" y="4817115"/>
                <a:ext cx="444484" cy="153108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35" name="Grafik 34">
                <a:extLst>
                  <a:ext uri="{FF2B5EF4-FFF2-40B4-BE49-F238E27FC236}">
                    <a16:creationId xmlns:a16="http://schemas.microsoft.com/office/drawing/2014/main" id="{D0FB088E-961E-4572-FDCD-5547F56CFE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64149" y="4680573"/>
                <a:ext cx="349172" cy="288812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CD41A04C-35E2-3E5F-0450-90071F8B78C6}"/>
                </a:ext>
              </a:extLst>
            </p:cNvPr>
            <p:cNvGrpSpPr/>
            <p:nvPr/>
          </p:nvGrpSpPr>
          <p:grpSpPr>
            <a:xfrm>
              <a:off x="6461421" y="2028868"/>
              <a:ext cx="758490" cy="367797"/>
              <a:chOff x="8893474" y="4411250"/>
              <a:chExt cx="1182695" cy="573497"/>
            </a:xfrm>
            <a:noFill/>
          </p:grpSpPr>
          <p:cxnSp>
            <p:nvCxnSpPr>
              <p:cNvPr id="22" name="Gerader Verbinder 21">
                <a:extLst>
                  <a:ext uri="{FF2B5EF4-FFF2-40B4-BE49-F238E27FC236}">
                    <a16:creationId xmlns:a16="http://schemas.microsoft.com/office/drawing/2014/main" id="{63A89C01-985C-C164-9460-0ACEF4D7B3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0399" y="4975221"/>
                <a:ext cx="1136650" cy="0"/>
              </a:xfrm>
              <a:prstGeom prst="line">
                <a:avLst/>
              </a:prstGeom>
              <a:grpFill/>
              <a:ln w="31750" cap="sq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23" name="Gerader Verbinder 22">
                <a:extLst>
                  <a:ext uri="{FF2B5EF4-FFF2-40B4-BE49-F238E27FC236}">
                    <a16:creationId xmlns:a16="http://schemas.microsoft.com/office/drawing/2014/main" id="{9E37CF50-57CA-AF87-ED0F-68F4E51A24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91127" y="4411250"/>
                <a:ext cx="545921" cy="563971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24" name="Gerader Verbinder 23">
                <a:extLst>
                  <a:ext uri="{FF2B5EF4-FFF2-40B4-BE49-F238E27FC236}">
                    <a16:creationId xmlns:a16="http://schemas.microsoft.com/office/drawing/2014/main" id="{23567A10-655F-7CEB-898D-C393732E2B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00399" y="4411252"/>
                <a:ext cx="573530" cy="563970"/>
              </a:xfrm>
              <a:prstGeom prst="line">
                <a:avLst/>
              </a:prstGeom>
              <a:grpFill/>
              <a:ln w="28575" cap="rnd">
                <a:solidFill>
                  <a:schemeClr val="tx1"/>
                </a:solidFill>
                <a:prstDash val="sysDash"/>
                <a:miter/>
                <a:headEnd type="none" w="med" len="med"/>
                <a:tailEnd type="none" w="med" len="med"/>
              </a:ln>
            </p:spPr>
          </p:cxnSp>
          <p:pic>
            <p:nvPicPr>
              <p:cNvPr id="25" name="Grafik 24">
                <a:extLst>
                  <a:ext uri="{FF2B5EF4-FFF2-40B4-BE49-F238E27FC236}">
                    <a16:creationId xmlns:a16="http://schemas.microsoft.com/office/drawing/2014/main" id="{550632B6-E3BD-0099-88B2-AFE9F5C50B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76771" y="4611069"/>
                <a:ext cx="276115" cy="345103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26" name="Grafik 25">
                <a:extLst>
                  <a:ext uri="{FF2B5EF4-FFF2-40B4-BE49-F238E27FC236}">
                    <a16:creationId xmlns:a16="http://schemas.microsoft.com/office/drawing/2014/main" id="{CCCB1925-6E35-416B-16B5-EBB339CBD1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731067" y="4630121"/>
                <a:ext cx="345102" cy="345102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8F65677F-38F0-E857-971D-C77255B8E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223947" y="4720410"/>
                <a:ext cx="264337" cy="264337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28" name="Grafik 27" descr="Kraftwerk mit einfarbiger Füllung">
                <a:extLst>
                  <a:ext uri="{FF2B5EF4-FFF2-40B4-BE49-F238E27FC236}">
                    <a16:creationId xmlns:a16="http://schemas.microsoft.com/office/drawing/2014/main" id="{BF7AC3E6-D56C-BAEA-DE8D-CCB038F143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893474" y="4645085"/>
                <a:ext cx="315174" cy="3151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80437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J2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24D8F"/>
      </a:accent1>
      <a:accent2>
        <a:srgbClr val="A30772"/>
      </a:accent2>
      <a:accent3>
        <a:srgbClr val="CB2D0A"/>
      </a:accent3>
      <a:accent4>
        <a:srgbClr val="EB5D56"/>
      </a:accent4>
      <a:accent5>
        <a:srgbClr val="E199C3"/>
      </a:accent5>
      <a:accent6>
        <a:srgbClr val="FFD743"/>
      </a:accent6>
      <a:hlink>
        <a:srgbClr val="A30772"/>
      </a:hlink>
      <a:folHlink>
        <a:srgbClr val="E199C3"/>
      </a:folHlink>
    </a:clrScheme>
    <a:fontScheme name="WJ25 Alternativ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MBF_WJ25_PowerPoint_Master_04_sl.pptx" id="{0EE15B67-7C51-4858-B9B6-7E64DFB6D64F}" vid="{9C84787A-6513-4563-92BE-6AE0F6A80E3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CF6FF130E11B48AD3F27A3CA8EA704" ma:contentTypeVersion="12" ma:contentTypeDescription="Ein neues Dokument erstellen." ma:contentTypeScope="" ma:versionID="7f92993f27f20ed13840caccea082323">
  <xsd:schema xmlns:xsd="http://www.w3.org/2001/XMLSchema" xmlns:xs="http://www.w3.org/2001/XMLSchema" xmlns:p="http://schemas.microsoft.com/office/2006/metadata/properties" xmlns:ns2="a8629c1e-a46c-4094-94d7-83fd2a5054af" xmlns:ns3="3383d533-3c5d-4872-8fe3-b7155d80c03c" targetNamespace="http://schemas.microsoft.com/office/2006/metadata/properties" ma:root="true" ma:fieldsID="cf080fb6e79bde7a1975b5cff4688c09" ns2:_="" ns3:_="">
    <xsd:import namespace="a8629c1e-a46c-4094-94d7-83fd2a5054af"/>
    <xsd:import namespace="3383d533-3c5d-4872-8fe3-b7155d80c0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29c1e-a46c-4094-94d7-83fd2a5054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3d533-3c5d-4872-8fe3-b7155d80c0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a0e5053-d5b2-45bb-b241-30f3c460ef3e}" ma:internalName="TaxCatchAll" ma:showField="CatchAllData" ma:web="3383d533-3c5d-4872-8fe3-b7155d80c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83d533-3c5d-4872-8fe3-b7155d80c03c" xsi:nil="true"/>
    <lcf76f155ced4ddcb4097134ff3c332f xmlns="a8629c1e-a46c-4094-94d7-83fd2a5054a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7D41632-7578-4B7E-AB96-448982622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A3D5DA-7526-4E1E-8A3A-C6796AB5289B}">
  <ds:schemaRefs>
    <ds:schemaRef ds:uri="3383d533-3c5d-4872-8fe3-b7155d80c03c"/>
    <ds:schemaRef ds:uri="a8629c1e-a46c-4094-94d7-83fd2a5054a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24FC176-9D81-47D8-B1D3-B03B04BCF4A1}">
  <ds:schemaRefs>
    <ds:schemaRef ds:uri="3383d533-3c5d-4872-8fe3-b7155d80c03c"/>
    <ds:schemaRef ds:uri="a8629c1e-a46c-4094-94d7-83fd2a5054a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BMBF_WJ25_PowerPoint_Master (1)</Template>
  <TotalTime>0</TotalTime>
  <Words>1025</Words>
  <Application>Microsoft Office PowerPoint</Application>
  <PresentationFormat>Benutzerdefiniert</PresentationFormat>
  <Paragraphs>187</Paragraphs>
  <Slides>21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4" baseType="lpstr">
      <vt:lpstr>Frutiger LT Com 55 Roman</vt:lpstr>
      <vt:lpstr>Segoe UI</vt:lpstr>
      <vt:lpstr>Office</vt:lpstr>
      <vt:lpstr>Energiewende im Verteilnetz</vt:lpstr>
      <vt:lpstr>Stromnetze und Energiewende: Warum machen wir das?</vt:lpstr>
      <vt:lpstr>Stromnetze und Energiewende: Warum machen wir das?</vt:lpstr>
      <vt:lpstr>Stromsystem: Übertragungs- und Verteilnetze</vt:lpstr>
      <vt:lpstr>Gestern – Das Netz der zentralen Kraftwerke </vt:lpstr>
      <vt:lpstr>Heute – Ein Netz in Bewegung </vt:lpstr>
      <vt:lpstr>Transformation: Das Stromsystem im Wandel</vt:lpstr>
      <vt:lpstr>Lastkurvenspiel: Basiserklärung</vt:lpstr>
      <vt:lpstr>Was passiert im Haushalt? </vt:lpstr>
      <vt:lpstr>Stromnetz-Tool: Zugang</vt:lpstr>
      <vt:lpstr>Stromnetz-Tool: Basiserklärung</vt:lpstr>
      <vt:lpstr>1. Von der Nachbarschaft zum Stromnetz </vt:lpstr>
      <vt:lpstr>2. Haushaltsstromverbrauch verstehen </vt:lpstr>
      <vt:lpstr>3. Netzbelastung verstehen </vt:lpstr>
      <vt:lpstr>4. Was passiert im Netz?  </vt:lpstr>
      <vt:lpstr>5. Netzprobleme lösen mit Flexibilität </vt:lpstr>
      <vt:lpstr>5. Netzprobleme lösen mit Flexibilität </vt:lpstr>
      <vt:lpstr>Was passiert im Netz? </vt:lpstr>
      <vt:lpstr>Wer arbeitet an Netzthemen? </vt:lpstr>
      <vt:lpstr>Quiz zum Abschluss </vt:lpstr>
      <vt:lpstr>Vielen Dank</vt:lpstr>
    </vt:vector>
  </TitlesOfParts>
  <Company>Fraunhofer ISI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Kesselring, Anne</dc:creator>
  <cp:lastModifiedBy>Scherrer, Aline</cp:lastModifiedBy>
  <cp:revision>1</cp:revision>
  <cp:lastPrinted>2025-07-02T11:48:54Z</cp:lastPrinted>
  <dcterms:created xsi:type="dcterms:W3CDTF">2025-06-08T14:30:57Z</dcterms:created>
  <dcterms:modified xsi:type="dcterms:W3CDTF">2025-11-27T15:49:04Z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0x0101001BCF6FF130E11B48AD3F27A3CA8EA704</vt:lpwstr>
  </property>
  <property fmtid="{D5CDD505-2E9C-101B-9397-08002B2CF9AE}" pid="3" name="MediaServiceImageTags">
    <vt:lpwstr/>
  </property>
</Properties>
</file>